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256" r:id="rId2"/>
    <p:sldId id="289" r:id="rId3"/>
    <p:sldId id="290" r:id="rId4"/>
    <p:sldId id="313" r:id="rId5"/>
    <p:sldId id="288" r:id="rId6"/>
    <p:sldId id="271" r:id="rId7"/>
    <p:sldId id="287" r:id="rId8"/>
    <p:sldId id="305" r:id="rId9"/>
    <p:sldId id="304" r:id="rId10"/>
    <p:sldId id="303" r:id="rId11"/>
    <p:sldId id="307" r:id="rId12"/>
    <p:sldId id="277" r:id="rId13"/>
    <p:sldId id="306" r:id="rId14"/>
    <p:sldId id="312" r:id="rId15"/>
    <p:sldId id="326" r:id="rId16"/>
    <p:sldId id="310" r:id="rId17"/>
    <p:sldId id="309" r:id="rId18"/>
    <p:sldId id="291" r:id="rId19"/>
    <p:sldId id="308" r:id="rId20"/>
    <p:sldId id="324" r:id="rId21"/>
    <p:sldId id="278" r:id="rId22"/>
    <p:sldId id="268" r:id="rId23"/>
    <p:sldId id="296" r:id="rId24"/>
    <p:sldId id="292" r:id="rId25"/>
    <p:sldId id="297" r:id="rId26"/>
    <p:sldId id="316" r:id="rId27"/>
    <p:sldId id="314" r:id="rId28"/>
    <p:sldId id="325" r:id="rId29"/>
    <p:sldId id="302" r:id="rId30"/>
    <p:sldId id="323" r:id="rId31"/>
    <p:sldId id="299" r:id="rId32"/>
    <p:sldId id="322" r:id="rId33"/>
    <p:sldId id="301" r:id="rId34"/>
    <p:sldId id="300" r:id="rId35"/>
    <p:sldId id="319" r:id="rId36"/>
    <p:sldId id="267" r:id="rId37"/>
    <p:sldId id="266" r:id="rId38"/>
    <p:sldId id="320" r:id="rId39"/>
    <p:sldId id="321" r:id="rId40"/>
    <p:sldId id="311" r:id="rId41"/>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2" autoAdjust="0"/>
    <p:restoredTop sz="94681" autoAdjust="0"/>
  </p:normalViewPr>
  <p:slideViewPr>
    <p:cSldViewPr>
      <p:cViewPr>
        <p:scale>
          <a:sx n="70" d="100"/>
          <a:sy n="70" d="100"/>
        </p:scale>
        <p:origin x="-2028" y="-4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n-US" dirty="0"/>
              <a:t>Estimated Savings</a:t>
            </a:r>
          </a:p>
        </c:rich>
      </c:tx>
      <c:overlay val="0"/>
    </c:title>
    <c:autoTitleDeleted val="0"/>
    <c:plotArea>
      <c:layout/>
      <c:lineChart>
        <c:grouping val="standard"/>
        <c:varyColors val="0"/>
        <c:ser>
          <c:idx val="0"/>
          <c:order val="0"/>
          <c:tx>
            <c:strRef>
              <c:f>Sheet1!$B$1</c:f>
              <c:strCache>
                <c:ptCount val="1"/>
                <c:pt idx="0">
                  <c:v>Series 1</c:v>
                </c:pt>
              </c:strCache>
            </c:strRef>
          </c:tx>
          <c:marker>
            <c:symbol val="none"/>
          </c:marker>
          <c:cat>
            <c:strRef>
              <c:f>Sheet1!$A$2:$A$8</c:f>
              <c:strCache>
                <c:ptCount val="7"/>
                <c:pt idx="0">
                  <c:v>&lt;2 ft </c:v>
                </c:pt>
                <c:pt idx="1">
                  <c:v>3-4 ft</c:v>
                </c:pt>
                <c:pt idx="2">
                  <c:v>5-6 ft</c:v>
                </c:pt>
                <c:pt idx="3">
                  <c:v>7 ft</c:v>
                </c:pt>
                <c:pt idx="4">
                  <c:v>8 ft</c:v>
                </c:pt>
                <c:pt idx="5">
                  <c:v>9 ft</c:v>
                </c:pt>
                <c:pt idx="6">
                  <c:v>10ft+</c:v>
                </c:pt>
              </c:strCache>
            </c:strRef>
          </c:cat>
          <c:val>
            <c:numRef>
              <c:f>Sheet1!$B$2:$B$8</c:f>
              <c:numCache>
                <c:formatCode>0%</c:formatCode>
                <c:ptCount val="7"/>
                <c:pt idx="0">
                  <c:v>0.35</c:v>
                </c:pt>
                <c:pt idx="1">
                  <c:v>0.4</c:v>
                </c:pt>
                <c:pt idx="2">
                  <c:v>0.45</c:v>
                </c:pt>
                <c:pt idx="3">
                  <c:v>0.5</c:v>
                </c:pt>
                <c:pt idx="4">
                  <c:v>0.55000000000000004</c:v>
                </c:pt>
                <c:pt idx="5">
                  <c:v>0.65</c:v>
                </c:pt>
                <c:pt idx="6">
                  <c:v>0.75</c:v>
                </c:pt>
              </c:numCache>
            </c:numRef>
          </c:val>
          <c:smooth val="0"/>
          <c:extLst xmlns:c16r2="http://schemas.microsoft.com/office/drawing/2015/06/chart">
            <c:ext xmlns:c16="http://schemas.microsoft.com/office/drawing/2014/chart" uri="{C3380CC4-5D6E-409C-BE32-E72D297353CC}">
              <c16:uniqueId val="{00000000-4F13-4B17-9571-51A0842385BC}"/>
            </c:ext>
          </c:extLst>
        </c:ser>
        <c:dLbls>
          <c:showLegendKey val="0"/>
          <c:showVal val="0"/>
          <c:showCatName val="0"/>
          <c:showSerName val="0"/>
          <c:showPercent val="0"/>
          <c:showBubbleSize val="0"/>
        </c:dLbls>
        <c:hiLowLines/>
        <c:marker val="1"/>
        <c:smooth val="0"/>
        <c:axId val="325211648"/>
        <c:axId val="325213568"/>
      </c:lineChart>
      <c:catAx>
        <c:axId val="325211648"/>
        <c:scaling>
          <c:orientation val="minMax"/>
        </c:scaling>
        <c:delete val="0"/>
        <c:axPos val="b"/>
        <c:title>
          <c:tx>
            <c:rich>
              <a:bodyPr/>
              <a:lstStyle/>
              <a:p>
                <a:pPr>
                  <a:defRPr/>
                </a:pPr>
                <a:r>
                  <a:rPr lang="en-US" dirty="0"/>
                  <a:t>Depth of LSL</a:t>
                </a:r>
              </a:p>
            </c:rich>
          </c:tx>
          <c:overlay val="0"/>
        </c:title>
        <c:numFmt formatCode="General" sourceLinked="0"/>
        <c:majorTickMark val="none"/>
        <c:minorTickMark val="none"/>
        <c:tickLblPos val="nextTo"/>
        <c:crossAx val="325213568"/>
        <c:crosses val="autoZero"/>
        <c:auto val="1"/>
        <c:lblAlgn val="ctr"/>
        <c:lblOffset val="100"/>
        <c:noMultiLvlLbl val="0"/>
      </c:catAx>
      <c:valAx>
        <c:axId val="325213568"/>
        <c:scaling>
          <c:orientation val="minMax"/>
          <c:max val="0.75000000000000011"/>
          <c:min val="0.35000000000000003"/>
        </c:scaling>
        <c:delete val="0"/>
        <c:axPos val="l"/>
        <c:majorGridlines/>
        <c:title>
          <c:tx>
            <c:rich>
              <a:bodyPr/>
              <a:lstStyle/>
              <a:p>
                <a:pPr>
                  <a:defRPr/>
                </a:pPr>
                <a:r>
                  <a:rPr lang="en-US" dirty="0"/>
                  <a:t>% Saved</a:t>
                </a:r>
              </a:p>
            </c:rich>
          </c:tx>
          <c:overlay val="0"/>
        </c:title>
        <c:numFmt formatCode="0%" sourceLinked="1"/>
        <c:majorTickMark val="out"/>
        <c:minorTickMark val="none"/>
        <c:tickLblPos val="nextTo"/>
        <c:crossAx val="325211648"/>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44DFF-0721-48E5-8C2D-1ED46F1F4C52}" type="doc">
      <dgm:prSet loTypeId="urn:microsoft.com/office/officeart/2005/8/layout/arrow2" loCatId="process" qsTypeId="urn:microsoft.com/office/officeart/2005/8/quickstyle/simple1" qsCatId="simple" csTypeId="urn:microsoft.com/office/officeart/2005/8/colors/colorful1" csCatId="colorful" phldr="1"/>
      <dgm:spPr/>
      <dgm:t>
        <a:bodyPr/>
        <a:lstStyle/>
        <a:p>
          <a:endParaRPr lang="en-US"/>
        </a:p>
      </dgm:t>
    </dgm:pt>
    <dgm:pt modelId="{8AEEA328-52B5-45EF-902F-D1F49E28228A}">
      <dgm:prSet phldrT="[Text]"/>
      <dgm:spPr/>
      <dgm:t>
        <a:bodyPr/>
        <a:lstStyle/>
        <a:p>
          <a:r>
            <a:rPr lang="en-US" smtClean="0"/>
            <a:t>First used in Europe in the early 1990s</a:t>
          </a:r>
          <a:endParaRPr lang="en-US" dirty="0"/>
        </a:p>
      </dgm:t>
    </dgm:pt>
    <dgm:pt modelId="{ECC9E491-DB7B-470A-9A54-EC3AA838036A}" type="parTrans" cxnId="{EBCC56A1-A73D-4EFF-8B49-BC39401C858D}">
      <dgm:prSet/>
      <dgm:spPr/>
      <dgm:t>
        <a:bodyPr/>
        <a:lstStyle/>
        <a:p>
          <a:endParaRPr lang="en-US"/>
        </a:p>
      </dgm:t>
    </dgm:pt>
    <dgm:pt modelId="{AC408838-A4DD-4B14-A423-9A99F8A43A7C}" type="sibTrans" cxnId="{EBCC56A1-A73D-4EFF-8B49-BC39401C858D}">
      <dgm:prSet/>
      <dgm:spPr/>
      <dgm:t>
        <a:bodyPr/>
        <a:lstStyle/>
        <a:p>
          <a:endParaRPr lang="en-US"/>
        </a:p>
      </dgm:t>
    </dgm:pt>
    <dgm:pt modelId="{5E000EC9-5B6E-418E-968C-AC9D67871466}">
      <dgm:prSet phldrT="[Text]"/>
      <dgm:spPr/>
      <dgm:t>
        <a:bodyPr/>
        <a:lstStyle/>
        <a:p>
          <a:r>
            <a:rPr lang="en-US" smtClean="0"/>
            <a:t>Introduced to US in 2008 with its first pilot for Louisville Water in Kentucky</a:t>
          </a:r>
          <a:endParaRPr lang="en-US" dirty="0"/>
        </a:p>
      </dgm:t>
    </dgm:pt>
    <dgm:pt modelId="{9B81A30A-73EE-40BB-A78D-D11DD6C63776}" type="parTrans" cxnId="{B259E30A-556F-442F-B8CE-FD2BBB9D53B5}">
      <dgm:prSet/>
      <dgm:spPr/>
      <dgm:t>
        <a:bodyPr/>
        <a:lstStyle/>
        <a:p>
          <a:endParaRPr lang="en-US"/>
        </a:p>
      </dgm:t>
    </dgm:pt>
    <dgm:pt modelId="{DD02EC73-7828-4F1E-84E1-98E4459EB609}" type="sibTrans" cxnId="{B259E30A-556F-442F-B8CE-FD2BBB9D53B5}">
      <dgm:prSet/>
      <dgm:spPr/>
      <dgm:t>
        <a:bodyPr/>
        <a:lstStyle/>
        <a:p>
          <a:endParaRPr lang="en-US"/>
        </a:p>
      </dgm:t>
    </dgm:pt>
    <dgm:pt modelId="{CBD2C3D1-316E-4500-95F3-D859392C8846}">
      <dgm:prSet phldrT="[Text]"/>
      <dgm:spPr/>
      <dgm:t>
        <a:bodyPr/>
        <a:lstStyle/>
        <a:p>
          <a:r>
            <a:rPr lang="en-US" dirty="0"/>
            <a:t>Collaboration with WRF from 2013 until report release in 2016 with Neofit analysis</a:t>
          </a:r>
        </a:p>
      </dgm:t>
    </dgm:pt>
    <dgm:pt modelId="{0A187958-15B5-4236-934A-C24EF47A102C}" type="parTrans" cxnId="{3B8BD162-AE63-4A04-9647-96826DFE23D5}">
      <dgm:prSet/>
      <dgm:spPr/>
      <dgm:t>
        <a:bodyPr/>
        <a:lstStyle/>
        <a:p>
          <a:endParaRPr lang="en-US"/>
        </a:p>
      </dgm:t>
    </dgm:pt>
    <dgm:pt modelId="{026DE686-7113-4CDB-8B58-73F7A718830F}" type="sibTrans" cxnId="{3B8BD162-AE63-4A04-9647-96826DFE23D5}">
      <dgm:prSet/>
      <dgm:spPr/>
      <dgm:t>
        <a:bodyPr/>
        <a:lstStyle/>
        <a:p>
          <a:endParaRPr lang="en-US"/>
        </a:p>
      </dgm:t>
    </dgm:pt>
    <dgm:pt modelId="{EB66C086-2F1A-4330-8FB0-C336E2C8B0F8}">
      <dgm:prSet phldrT="[Text]"/>
      <dgm:spPr/>
      <dgm:t>
        <a:bodyPr/>
        <a:lstStyle/>
        <a:p>
          <a:r>
            <a:rPr lang="en-US" dirty="0"/>
            <a:t>By 2017, US engineers recognizing the validity of Neofit for LSLs</a:t>
          </a:r>
        </a:p>
      </dgm:t>
    </dgm:pt>
    <dgm:pt modelId="{BDD6D010-72DE-43C2-B48B-1C64D4BD995E}" type="parTrans" cxnId="{3C627DCD-224A-4850-8156-63C3C2D9C903}">
      <dgm:prSet/>
      <dgm:spPr/>
      <dgm:t>
        <a:bodyPr/>
        <a:lstStyle/>
        <a:p>
          <a:endParaRPr lang="en-US"/>
        </a:p>
      </dgm:t>
    </dgm:pt>
    <dgm:pt modelId="{22D0D7C1-43DA-4552-B207-E39D384603EA}" type="sibTrans" cxnId="{3C627DCD-224A-4850-8156-63C3C2D9C903}">
      <dgm:prSet/>
      <dgm:spPr/>
      <dgm:t>
        <a:bodyPr/>
        <a:lstStyle/>
        <a:p>
          <a:endParaRPr lang="en-US"/>
        </a:p>
      </dgm:t>
    </dgm:pt>
    <dgm:pt modelId="{8C3CDBB0-725E-4162-9098-E717937E09A4}">
      <dgm:prSet/>
      <dgm:spPr/>
      <dgm:t>
        <a:bodyPr/>
        <a:lstStyle/>
        <a:p>
          <a:r>
            <a:rPr lang="en-US" dirty="0" smtClean="0"/>
            <a:t>Obtaining state approvals and ASTM Standard in 2018</a:t>
          </a:r>
          <a:endParaRPr lang="en-US" dirty="0"/>
        </a:p>
      </dgm:t>
    </dgm:pt>
    <dgm:pt modelId="{010F9AB0-9BEA-4020-8CFD-8F662346887C}" type="parTrans" cxnId="{8604AAB2-778C-43C2-9A94-4C0B3B7DCF7D}">
      <dgm:prSet/>
      <dgm:spPr/>
      <dgm:t>
        <a:bodyPr/>
        <a:lstStyle/>
        <a:p>
          <a:endParaRPr lang="en-US"/>
        </a:p>
      </dgm:t>
    </dgm:pt>
    <dgm:pt modelId="{AE0F4812-E336-4146-A98F-92119FBF8ABE}" type="sibTrans" cxnId="{8604AAB2-778C-43C2-9A94-4C0B3B7DCF7D}">
      <dgm:prSet/>
      <dgm:spPr/>
      <dgm:t>
        <a:bodyPr/>
        <a:lstStyle/>
        <a:p>
          <a:endParaRPr lang="en-US"/>
        </a:p>
      </dgm:t>
    </dgm:pt>
    <dgm:pt modelId="{20D3D747-7EE3-45E5-9E52-7403F554919C}" type="pres">
      <dgm:prSet presAssocID="{0C544DFF-0721-48E5-8C2D-1ED46F1F4C52}" presName="arrowDiagram" presStyleCnt="0">
        <dgm:presLayoutVars>
          <dgm:chMax val="5"/>
          <dgm:dir/>
          <dgm:resizeHandles val="exact"/>
        </dgm:presLayoutVars>
      </dgm:prSet>
      <dgm:spPr/>
      <dgm:t>
        <a:bodyPr/>
        <a:lstStyle/>
        <a:p>
          <a:endParaRPr lang="en-US"/>
        </a:p>
      </dgm:t>
    </dgm:pt>
    <dgm:pt modelId="{FC2F56B4-3B95-43ED-AFA5-96DD4BB84A95}" type="pres">
      <dgm:prSet presAssocID="{0C544DFF-0721-48E5-8C2D-1ED46F1F4C52}" presName="arrow" presStyleLbl="bgShp" presStyleIdx="0" presStyleCnt="1"/>
      <dgm:spPr/>
      <dgm:t>
        <a:bodyPr/>
        <a:lstStyle/>
        <a:p>
          <a:endParaRPr lang="en-US"/>
        </a:p>
      </dgm:t>
    </dgm:pt>
    <dgm:pt modelId="{4C7EF21B-1725-46C7-A6F5-82500CEAB1B8}" type="pres">
      <dgm:prSet presAssocID="{0C544DFF-0721-48E5-8C2D-1ED46F1F4C52}" presName="arrowDiagram5" presStyleCnt="0"/>
      <dgm:spPr/>
      <dgm:t>
        <a:bodyPr/>
        <a:lstStyle/>
        <a:p>
          <a:endParaRPr lang="en-US"/>
        </a:p>
      </dgm:t>
    </dgm:pt>
    <dgm:pt modelId="{19CC6421-F362-4575-B73D-337D4AEC3CE2}" type="pres">
      <dgm:prSet presAssocID="{8AEEA328-52B5-45EF-902F-D1F49E28228A}" presName="bullet5a" presStyleLbl="node1" presStyleIdx="0" presStyleCnt="5"/>
      <dgm:spPr/>
      <dgm:t>
        <a:bodyPr/>
        <a:lstStyle/>
        <a:p>
          <a:endParaRPr lang="en-US"/>
        </a:p>
      </dgm:t>
    </dgm:pt>
    <dgm:pt modelId="{4CF98BCC-77AD-4E09-AE15-7819DDC29D91}" type="pres">
      <dgm:prSet presAssocID="{8AEEA328-52B5-45EF-902F-D1F49E28228A}" presName="textBox5a" presStyleLbl="revTx" presStyleIdx="0" presStyleCnt="5">
        <dgm:presLayoutVars>
          <dgm:bulletEnabled val="1"/>
        </dgm:presLayoutVars>
      </dgm:prSet>
      <dgm:spPr/>
      <dgm:t>
        <a:bodyPr/>
        <a:lstStyle/>
        <a:p>
          <a:endParaRPr lang="en-US"/>
        </a:p>
      </dgm:t>
    </dgm:pt>
    <dgm:pt modelId="{F5DBF7E9-1A82-4677-AC47-66C6C24B2242}" type="pres">
      <dgm:prSet presAssocID="{5E000EC9-5B6E-418E-968C-AC9D67871466}" presName="bullet5b" presStyleLbl="node1" presStyleIdx="1" presStyleCnt="5"/>
      <dgm:spPr/>
      <dgm:t>
        <a:bodyPr/>
        <a:lstStyle/>
        <a:p>
          <a:endParaRPr lang="en-US"/>
        </a:p>
      </dgm:t>
    </dgm:pt>
    <dgm:pt modelId="{4E6F9F2D-5EF6-43A5-89D3-2B3D966E28DA}" type="pres">
      <dgm:prSet presAssocID="{5E000EC9-5B6E-418E-968C-AC9D67871466}" presName="textBox5b" presStyleLbl="revTx" presStyleIdx="1" presStyleCnt="5">
        <dgm:presLayoutVars>
          <dgm:bulletEnabled val="1"/>
        </dgm:presLayoutVars>
      </dgm:prSet>
      <dgm:spPr/>
      <dgm:t>
        <a:bodyPr/>
        <a:lstStyle/>
        <a:p>
          <a:endParaRPr lang="en-US"/>
        </a:p>
      </dgm:t>
    </dgm:pt>
    <dgm:pt modelId="{3BA2D84D-F862-4ED7-BC80-F77A324F53C7}" type="pres">
      <dgm:prSet presAssocID="{CBD2C3D1-316E-4500-95F3-D859392C8846}" presName="bullet5c" presStyleLbl="node1" presStyleIdx="2" presStyleCnt="5"/>
      <dgm:spPr/>
      <dgm:t>
        <a:bodyPr/>
        <a:lstStyle/>
        <a:p>
          <a:endParaRPr lang="en-US"/>
        </a:p>
      </dgm:t>
    </dgm:pt>
    <dgm:pt modelId="{C5727CF1-189B-42A7-90CC-FFE623394DA9}" type="pres">
      <dgm:prSet presAssocID="{CBD2C3D1-316E-4500-95F3-D859392C8846}" presName="textBox5c" presStyleLbl="revTx" presStyleIdx="2" presStyleCnt="5">
        <dgm:presLayoutVars>
          <dgm:bulletEnabled val="1"/>
        </dgm:presLayoutVars>
      </dgm:prSet>
      <dgm:spPr/>
      <dgm:t>
        <a:bodyPr/>
        <a:lstStyle/>
        <a:p>
          <a:endParaRPr lang="en-US"/>
        </a:p>
      </dgm:t>
    </dgm:pt>
    <dgm:pt modelId="{2485F0E5-B87E-41EA-8121-57941296502A}" type="pres">
      <dgm:prSet presAssocID="{EB66C086-2F1A-4330-8FB0-C336E2C8B0F8}" presName="bullet5d" presStyleLbl="node1" presStyleIdx="3" presStyleCnt="5"/>
      <dgm:spPr/>
      <dgm:t>
        <a:bodyPr/>
        <a:lstStyle/>
        <a:p>
          <a:endParaRPr lang="en-US"/>
        </a:p>
      </dgm:t>
    </dgm:pt>
    <dgm:pt modelId="{E8EA99D7-7904-42FB-991A-6D1EDF12CCC9}" type="pres">
      <dgm:prSet presAssocID="{EB66C086-2F1A-4330-8FB0-C336E2C8B0F8}" presName="textBox5d" presStyleLbl="revTx" presStyleIdx="3" presStyleCnt="5">
        <dgm:presLayoutVars>
          <dgm:bulletEnabled val="1"/>
        </dgm:presLayoutVars>
      </dgm:prSet>
      <dgm:spPr/>
      <dgm:t>
        <a:bodyPr/>
        <a:lstStyle/>
        <a:p>
          <a:endParaRPr lang="en-US"/>
        </a:p>
      </dgm:t>
    </dgm:pt>
    <dgm:pt modelId="{DFA816FB-24BE-44A9-B387-7FA6381724A9}" type="pres">
      <dgm:prSet presAssocID="{8C3CDBB0-725E-4162-9098-E717937E09A4}" presName="bullet5e" presStyleLbl="node1" presStyleIdx="4" presStyleCnt="5"/>
      <dgm:spPr/>
      <dgm:t>
        <a:bodyPr/>
        <a:lstStyle/>
        <a:p>
          <a:endParaRPr lang="en-US"/>
        </a:p>
      </dgm:t>
    </dgm:pt>
    <dgm:pt modelId="{4D7EC3B4-5DFF-4F44-B10A-8D5313D8ED22}" type="pres">
      <dgm:prSet presAssocID="{8C3CDBB0-725E-4162-9098-E717937E09A4}" presName="textBox5e" presStyleLbl="revTx" presStyleIdx="4" presStyleCnt="5">
        <dgm:presLayoutVars>
          <dgm:bulletEnabled val="1"/>
        </dgm:presLayoutVars>
      </dgm:prSet>
      <dgm:spPr/>
      <dgm:t>
        <a:bodyPr/>
        <a:lstStyle/>
        <a:p>
          <a:endParaRPr lang="en-US"/>
        </a:p>
      </dgm:t>
    </dgm:pt>
  </dgm:ptLst>
  <dgm:cxnLst>
    <dgm:cxn modelId="{EBCC56A1-A73D-4EFF-8B49-BC39401C858D}" srcId="{0C544DFF-0721-48E5-8C2D-1ED46F1F4C52}" destId="{8AEEA328-52B5-45EF-902F-D1F49E28228A}" srcOrd="0" destOrd="0" parTransId="{ECC9E491-DB7B-470A-9A54-EC3AA838036A}" sibTransId="{AC408838-A4DD-4B14-A423-9A99F8A43A7C}"/>
    <dgm:cxn modelId="{4479D7C5-048A-4EED-9068-D2BAA1587F6F}" type="presOf" srcId="{EB66C086-2F1A-4330-8FB0-C336E2C8B0F8}" destId="{E8EA99D7-7904-42FB-991A-6D1EDF12CCC9}" srcOrd="0" destOrd="0" presId="urn:microsoft.com/office/officeart/2005/8/layout/arrow2"/>
    <dgm:cxn modelId="{3B8BD162-AE63-4A04-9647-96826DFE23D5}" srcId="{0C544DFF-0721-48E5-8C2D-1ED46F1F4C52}" destId="{CBD2C3D1-316E-4500-95F3-D859392C8846}" srcOrd="2" destOrd="0" parTransId="{0A187958-15B5-4236-934A-C24EF47A102C}" sibTransId="{026DE686-7113-4CDB-8B58-73F7A718830F}"/>
    <dgm:cxn modelId="{1199930F-CA97-49FF-A59A-BCA7BA656EF3}" type="presOf" srcId="{CBD2C3D1-316E-4500-95F3-D859392C8846}" destId="{C5727CF1-189B-42A7-90CC-FFE623394DA9}" srcOrd="0" destOrd="0" presId="urn:microsoft.com/office/officeart/2005/8/layout/arrow2"/>
    <dgm:cxn modelId="{8604AAB2-778C-43C2-9A94-4C0B3B7DCF7D}" srcId="{0C544DFF-0721-48E5-8C2D-1ED46F1F4C52}" destId="{8C3CDBB0-725E-4162-9098-E717937E09A4}" srcOrd="4" destOrd="0" parTransId="{010F9AB0-9BEA-4020-8CFD-8F662346887C}" sibTransId="{AE0F4812-E336-4146-A98F-92119FBF8ABE}"/>
    <dgm:cxn modelId="{FF8CFED5-02F2-462E-8411-E693690A1342}" type="presOf" srcId="{5E000EC9-5B6E-418E-968C-AC9D67871466}" destId="{4E6F9F2D-5EF6-43A5-89D3-2B3D966E28DA}" srcOrd="0" destOrd="0" presId="urn:microsoft.com/office/officeart/2005/8/layout/arrow2"/>
    <dgm:cxn modelId="{256E0343-A5A5-4515-9D21-2BC9F664E058}" type="presOf" srcId="{8AEEA328-52B5-45EF-902F-D1F49E28228A}" destId="{4CF98BCC-77AD-4E09-AE15-7819DDC29D91}" srcOrd="0" destOrd="0" presId="urn:microsoft.com/office/officeart/2005/8/layout/arrow2"/>
    <dgm:cxn modelId="{B259E30A-556F-442F-B8CE-FD2BBB9D53B5}" srcId="{0C544DFF-0721-48E5-8C2D-1ED46F1F4C52}" destId="{5E000EC9-5B6E-418E-968C-AC9D67871466}" srcOrd="1" destOrd="0" parTransId="{9B81A30A-73EE-40BB-A78D-D11DD6C63776}" sibTransId="{DD02EC73-7828-4F1E-84E1-98E4459EB609}"/>
    <dgm:cxn modelId="{303DDD69-73C2-4668-ADC2-EB2E34DB2F35}" type="presOf" srcId="{0C544DFF-0721-48E5-8C2D-1ED46F1F4C52}" destId="{20D3D747-7EE3-45E5-9E52-7403F554919C}" srcOrd="0" destOrd="0" presId="urn:microsoft.com/office/officeart/2005/8/layout/arrow2"/>
    <dgm:cxn modelId="{3C627DCD-224A-4850-8156-63C3C2D9C903}" srcId="{0C544DFF-0721-48E5-8C2D-1ED46F1F4C52}" destId="{EB66C086-2F1A-4330-8FB0-C336E2C8B0F8}" srcOrd="3" destOrd="0" parTransId="{BDD6D010-72DE-43C2-B48B-1C64D4BD995E}" sibTransId="{22D0D7C1-43DA-4552-B207-E39D384603EA}"/>
    <dgm:cxn modelId="{64526011-07AD-440B-A720-2BF5472EA30D}" type="presOf" srcId="{8C3CDBB0-725E-4162-9098-E717937E09A4}" destId="{4D7EC3B4-5DFF-4F44-B10A-8D5313D8ED22}" srcOrd="0" destOrd="0" presId="urn:microsoft.com/office/officeart/2005/8/layout/arrow2"/>
    <dgm:cxn modelId="{66970871-5C52-42D6-8759-20DB2D0FA2A6}" type="presParOf" srcId="{20D3D747-7EE3-45E5-9E52-7403F554919C}" destId="{FC2F56B4-3B95-43ED-AFA5-96DD4BB84A95}" srcOrd="0" destOrd="0" presId="urn:microsoft.com/office/officeart/2005/8/layout/arrow2"/>
    <dgm:cxn modelId="{824CD30E-911E-4871-9626-8FAE4C725D87}" type="presParOf" srcId="{20D3D747-7EE3-45E5-9E52-7403F554919C}" destId="{4C7EF21B-1725-46C7-A6F5-82500CEAB1B8}" srcOrd="1" destOrd="0" presId="urn:microsoft.com/office/officeart/2005/8/layout/arrow2"/>
    <dgm:cxn modelId="{1B1968C3-29B8-4C35-AEC0-9B4E513E4672}" type="presParOf" srcId="{4C7EF21B-1725-46C7-A6F5-82500CEAB1B8}" destId="{19CC6421-F362-4575-B73D-337D4AEC3CE2}" srcOrd="0" destOrd="0" presId="urn:microsoft.com/office/officeart/2005/8/layout/arrow2"/>
    <dgm:cxn modelId="{779443CF-75DF-4848-8EE4-EE8FB7E462F3}" type="presParOf" srcId="{4C7EF21B-1725-46C7-A6F5-82500CEAB1B8}" destId="{4CF98BCC-77AD-4E09-AE15-7819DDC29D91}" srcOrd="1" destOrd="0" presId="urn:microsoft.com/office/officeart/2005/8/layout/arrow2"/>
    <dgm:cxn modelId="{7CB1D822-D55A-4575-A128-CFF1D2E6CF16}" type="presParOf" srcId="{4C7EF21B-1725-46C7-A6F5-82500CEAB1B8}" destId="{F5DBF7E9-1A82-4677-AC47-66C6C24B2242}" srcOrd="2" destOrd="0" presId="urn:microsoft.com/office/officeart/2005/8/layout/arrow2"/>
    <dgm:cxn modelId="{2F52B41E-A1B1-4141-9D72-11F488B232A8}" type="presParOf" srcId="{4C7EF21B-1725-46C7-A6F5-82500CEAB1B8}" destId="{4E6F9F2D-5EF6-43A5-89D3-2B3D966E28DA}" srcOrd="3" destOrd="0" presId="urn:microsoft.com/office/officeart/2005/8/layout/arrow2"/>
    <dgm:cxn modelId="{3F95B8B1-D898-402E-B1F7-A3D2E485A008}" type="presParOf" srcId="{4C7EF21B-1725-46C7-A6F5-82500CEAB1B8}" destId="{3BA2D84D-F862-4ED7-BC80-F77A324F53C7}" srcOrd="4" destOrd="0" presId="urn:microsoft.com/office/officeart/2005/8/layout/arrow2"/>
    <dgm:cxn modelId="{EC88289F-2A4B-4C15-B9F4-DBD1151C965F}" type="presParOf" srcId="{4C7EF21B-1725-46C7-A6F5-82500CEAB1B8}" destId="{C5727CF1-189B-42A7-90CC-FFE623394DA9}" srcOrd="5" destOrd="0" presId="urn:microsoft.com/office/officeart/2005/8/layout/arrow2"/>
    <dgm:cxn modelId="{29C914EC-D1A6-4AAC-8EE9-EEDF3B615ED6}" type="presParOf" srcId="{4C7EF21B-1725-46C7-A6F5-82500CEAB1B8}" destId="{2485F0E5-B87E-41EA-8121-57941296502A}" srcOrd="6" destOrd="0" presId="urn:microsoft.com/office/officeart/2005/8/layout/arrow2"/>
    <dgm:cxn modelId="{04450EAE-27C7-46A5-A2ED-F24D56A3B77C}" type="presParOf" srcId="{4C7EF21B-1725-46C7-A6F5-82500CEAB1B8}" destId="{E8EA99D7-7904-42FB-991A-6D1EDF12CCC9}" srcOrd="7" destOrd="0" presId="urn:microsoft.com/office/officeart/2005/8/layout/arrow2"/>
    <dgm:cxn modelId="{0EBCF721-9D9A-45AE-80AC-C0116A86ED7A}" type="presParOf" srcId="{4C7EF21B-1725-46C7-A6F5-82500CEAB1B8}" destId="{DFA816FB-24BE-44A9-B387-7FA6381724A9}" srcOrd="8" destOrd="0" presId="urn:microsoft.com/office/officeart/2005/8/layout/arrow2"/>
    <dgm:cxn modelId="{E62B46EC-A963-4F32-BDB2-8E0D5DA1B949}" type="presParOf" srcId="{4C7EF21B-1725-46C7-A6F5-82500CEAB1B8}" destId="{4D7EC3B4-5DFF-4F44-B10A-8D5313D8ED22}"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F56B4-3B95-43ED-AFA5-96DD4BB84A95}">
      <dsp:nvSpPr>
        <dsp:cNvPr id="0" name=""/>
        <dsp:cNvSpPr/>
      </dsp:nvSpPr>
      <dsp:spPr>
        <a:xfrm>
          <a:off x="0" y="600078"/>
          <a:ext cx="5760749" cy="3600468"/>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C6421-F362-4575-B73D-337D4AEC3CE2}">
      <dsp:nvSpPr>
        <dsp:cNvPr id="0" name=""/>
        <dsp:cNvSpPr/>
      </dsp:nvSpPr>
      <dsp:spPr>
        <a:xfrm>
          <a:off x="567433" y="3277386"/>
          <a:ext cx="132497" cy="13249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98BCC-77AD-4E09-AE15-7819DDC29D91}">
      <dsp:nvSpPr>
        <dsp:cNvPr id="0" name=""/>
        <dsp:cNvSpPr/>
      </dsp:nvSpPr>
      <dsp:spPr>
        <a:xfrm>
          <a:off x="633682" y="3343635"/>
          <a:ext cx="754658" cy="856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08" tIns="0" rIns="0" bIns="0" numCol="1" spcCol="1270" anchor="t" anchorCtr="0">
          <a:noAutofit/>
        </a:bodyPr>
        <a:lstStyle/>
        <a:p>
          <a:pPr lvl="0" algn="l" defTabSz="533400">
            <a:lnSpc>
              <a:spcPct val="90000"/>
            </a:lnSpc>
            <a:spcBef>
              <a:spcPct val="0"/>
            </a:spcBef>
            <a:spcAft>
              <a:spcPct val="35000"/>
            </a:spcAft>
          </a:pPr>
          <a:r>
            <a:rPr lang="en-US" sz="1200" kern="1200" smtClean="0"/>
            <a:t>First used in Europe in the early 1990s</a:t>
          </a:r>
          <a:endParaRPr lang="en-US" sz="1200" kern="1200" dirty="0"/>
        </a:p>
      </dsp:txBody>
      <dsp:txXfrm>
        <a:off x="633682" y="3343635"/>
        <a:ext cx="754658" cy="856911"/>
      </dsp:txXfrm>
    </dsp:sp>
    <dsp:sp modelId="{F5DBF7E9-1A82-4677-AC47-66C6C24B2242}">
      <dsp:nvSpPr>
        <dsp:cNvPr id="0" name=""/>
        <dsp:cNvSpPr/>
      </dsp:nvSpPr>
      <dsp:spPr>
        <a:xfrm>
          <a:off x="1284647" y="2588256"/>
          <a:ext cx="207386" cy="20738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6F9F2D-5EF6-43A5-89D3-2B3D966E28DA}">
      <dsp:nvSpPr>
        <dsp:cNvPr id="0" name=""/>
        <dsp:cNvSpPr/>
      </dsp:nvSpPr>
      <dsp:spPr>
        <a:xfrm>
          <a:off x="1388340" y="2691950"/>
          <a:ext cx="956284" cy="150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90" tIns="0" rIns="0" bIns="0" numCol="1" spcCol="1270" anchor="t" anchorCtr="0">
          <a:noAutofit/>
        </a:bodyPr>
        <a:lstStyle/>
        <a:p>
          <a:pPr lvl="0" algn="l" defTabSz="533400">
            <a:lnSpc>
              <a:spcPct val="90000"/>
            </a:lnSpc>
            <a:spcBef>
              <a:spcPct val="0"/>
            </a:spcBef>
            <a:spcAft>
              <a:spcPct val="35000"/>
            </a:spcAft>
          </a:pPr>
          <a:r>
            <a:rPr lang="en-US" sz="1200" kern="1200" smtClean="0"/>
            <a:t>Introduced to US in 2008 with its first pilot for Louisville Water in Kentucky</a:t>
          </a:r>
          <a:endParaRPr lang="en-US" sz="1200" kern="1200" dirty="0"/>
        </a:p>
      </dsp:txBody>
      <dsp:txXfrm>
        <a:off x="1388340" y="2691950"/>
        <a:ext cx="956284" cy="1508596"/>
      </dsp:txXfrm>
    </dsp:sp>
    <dsp:sp modelId="{3BA2D84D-F862-4ED7-BC80-F77A324F53C7}">
      <dsp:nvSpPr>
        <dsp:cNvPr id="0" name=""/>
        <dsp:cNvSpPr/>
      </dsp:nvSpPr>
      <dsp:spPr>
        <a:xfrm>
          <a:off x="2206366" y="2038825"/>
          <a:ext cx="276515" cy="276515"/>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27CF1-189B-42A7-90CC-FFE623394DA9}">
      <dsp:nvSpPr>
        <dsp:cNvPr id="0" name=""/>
        <dsp:cNvSpPr/>
      </dsp:nvSpPr>
      <dsp:spPr>
        <a:xfrm>
          <a:off x="2344624" y="2177083"/>
          <a:ext cx="1111824" cy="2023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20" tIns="0" rIns="0" bIns="0" numCol="1" spcCol="1270" anchor="t" anchorCtr="0">
          <a:noAutofit/>
        </a:bodyPr>
        <a:lstStyle/>
        <a:p>
          <a:pPr lvl="0" algn="l" defTabSz="533400">
            <a:lnSpc>
              <a:spcPct val="90000"/>
            </a:lnSpc>
            <a:spcBef>
              <a:spcPct val="0"/>
            </a:spcBef>
            <a:spcAft>
              <a:spcPct val="35000"/>
            </a:spcAft>
          </a:pPr>
          <a:r>
            <a:rPr lang="en-US" sz="1200" kern="1200" dirty="0"/>
            <a:t>Collaboration with WRF from 2013 until report release in 2016 with Neofit analysis</a:t>
          </a:r>
        </a:p>
      </dsp:txBody>
      <dsp:txXfrm>
        <a:off x="2344624" y="2177083"/>
        <a:ext cx="1111824" cy="2023463"/>
      </dsp:txXfrm>
    </dsp:sp>
    <dsp:sp modelId="{2485F0E5-B87E-41EA-8121-57941296502A}">
      <dsp:nvSpPr>
        <dsp:cNvPr id="0" name=""/>
        <dsp:cNvSpPr/>
      </dsp:nvSpPr>
      <dsp:spPr>
        <a:xfrm>
          <a:off x="3277866" y="1609649"/>
          <a:ext cx="357166" cy="357166"/>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EA99D7-7904-42FB-991A-6D1EDF12CCC9}">
      <dsp:nvSpPr>
        <dsp:cNvPr id="0" name=""/>
        <dsp:cNvSpPr/>
      </dsp:nvSpPr>
      <dsp:spPr>
        <a:xfrm>
          <a:off x="3456449" y="1788232"/>
          <a:ext cx="1152149" cy="2412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55" tIns="0" rIns="0" bIns="0" numCol="1" spcCol="1270" anchor="t" anchorCtr="0">
          <a:noAutofit/>
        </a:bodyPr>
        <a:lstStyle/>
        <a:p>
          <a:pPr lvl="0" algn="l" defTabSz="533400">
            <a:lnSpc>
              <a:spcPct val="90000"/>
            </a:lnSpc>
            <a:spcBef>
              <a:spcPct val="0"/>
            </a:spcBef>
            <a:spcAft>
              <a:spcPct val="35000"/>
            </a:spcAft>
          </a:pPr>
          <a:r>
            <a:rPr lang="en-US" sz="1200" kern="1200" dirty="0"/>
            <a:t>By 2017, US engineers recognizing the validity of Neofit for LSLs</a:t>
          </a:r>
        </a:p>
      </dsp:txBody>
      <dsp:txXfrm>
        <a:off x="3456449" y="1788232"/>
        <a:ext cx="1152149" cy="2412313"/>
      </dsp:txXfrm>
    </dsp:sp>
    <dsp:sp modelId="{DFA816FB-24BE-44A9-B387-7FA6381724A9}">
      <dsp:nvSpPr>
        <dsp:cNvPr id="0" name=""/>
        <dsp:cNvSpPr/>
      </dsp:nvSpPr>
      <dsp:spPr>
        <a:xfrm>
          <a:off x="4381049" y="1323052"/>
          <a:ext cx="455099" cy="455099"/>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7EC3B4-5DFF-4F44-B10A-8D5313D8ED22}">
      <dsp:nvSpPr>
        <dsp:cNvPr id="0" name=""/>
        <dsp:cNvSpPr/>
      </dsp:nvSpPr>
      <dsp:spPr>
        <a:xfrm>
          <a:off x="4608599" y="1550602"/>
          <a:ext cx="1152149" cy="264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148" tIns="0" rIns="0" bIns="0" numCol="1" spcCol="1270" anchor="t" anchorCtr="0">
          <a:noAutofit/>
        </a:bodyPr>
        <a:lstStyle/>
        <a:p>
          <a:pPr lvl="0" algn="l" defTabSz="533400">
            <a:lnSpc>
              <a:spcPct val="90000"/>
            </a:lnSpc>
            <a:spcBef>
              <a:spcPct val="0"/>
            </a:spcBef>
            <a:spcAft>
              <a:spcPct val="35000"/>
            </a:spcAft>
          </a:pPr>
          <a:r>
            <a:rPr lang="en-US" sz="1200" kern="1200" dirty="0" smtClean="0"/>
            <a:t>Obtaining state approvals and ASTM Standard in 2018</a:t>
          </a:r>
          <a:endParaRPr lang="en-US" sz="1200" kern="1200" dirty="0"/>
        </a:p>
      </dsp:txBody>
      <dsp:txXfrm>
        <a:off x="4608599" y="1550602"/>
        <a:ext cx="1152149" cy="264994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F63F5BB7-A4C2-40EC-A492-884941DC7CB9}" type="datetimeFigureOut">
              <a:rPr lang="en-US" smtClean="0"/>
              <a:t>9/20/2018</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9B8EDDC8-6001-4D30-98ED-10171DA27CE8}" type="slidenum">
              <a:rPr lang="en-US" smtClean="0"/>
              <a:t>‹#›</a:t>
            </a:fld>
            <a:endParaRPr lang="en-US"/>
          </a:p>
        </p:txBody>
      </p:sp>
    </p:spTree>
    <p:extLst>
      <p:ext uri="{BB962C8B-B14F-4D97-AF65-F5344CB8AC3E}">
        <p14:creationId xmlns:p14="http://schemas.microsoft.com/office/powerpoint/2010/main" val="789089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64001511-83F5-411A-921C-19F8B24B9C72}" type="datetimeFigureOut">
              <a:rPr lang="en-US" smtClean="0"/>
              <a:t>9/20/2018</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E466A4D0-896A-4A3E-931C-98F26E8EF42F}" type="slidenum">
              <a:rPr lang="en-US" smtClean="0"/>
              <a:t>‹#›</a:t>
            </a:fld>
            <a:endParaRPr lang="en-US" dirty="0"/>
          </a:p>
        </p:txBody>
      </p:sp>
    </p:spTree>
    <p:extLst>
      <p:ext uri="{BB962C8B-B14F-4D97-AF65-F5344CB8AC3E}">
        <p14:creationId xmlns:p14="http://schemas.microsoft.com/office/powerpoint/2010/main" val="1310790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11</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29</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30</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31</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32</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33</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34</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36</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37</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38</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39</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14</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40</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16</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19</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20</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21</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22</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23</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24</a:t>
            </a:fld>
            <a:endParaRPr lang="en-US" dirty="0"/>
          </a:p>
        </p:txBody>
      </p:sp>
    </p:spTree>
    <p:extLst>
      <p:ext uri="{BB962C8B-B14F-4D97-AF65-F5344CB8AC3E}">
        <p14:creationId xmlns:p14="http://schemas.microsoft.com/office/powerpoint/2010/main" val="958612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CF596D-2423-4BE5-AE84-7DF42FE05BBF}" type="datetime1">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657600" y="6558730"/>
            <a:ext cx="1828800" cy="365125"/>
          </a:xfrm>
        </p:spPr>
        <p:txBody>
          <a:bodyPr/>
          <a:lstStyle/>
          <a:p>
            <a:fld id="{A09380D0-DBF4-445D-B933-FF0CF90DC860}" type="slidenum">
              <a:rPr lang="en-US" smtClean="0"/>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EE200-3988-433A-831B-7DC4AEE692D6}" type="datetime1">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2C6B30-1E91-49A4-AC5F-DC75CA32AD3A}" type="datetime1">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1FEBE0B-C28A-486A-8255-2555AE06F679}" type="datetime1">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657600" y="6520325"/>
            <a:ext cx="1828800" cy="365125"/>
          </a:xfrm>
        </p:spPr>
        <p:txBody>
          <a:bodyPr/>
          <a:lstStyle>
            <a:lvl1pPr>
              <a:defRPr>
                <a:solidFill>
                  <a:schemeClr val="bg2"/>
                </a:solidFill>
              </a:defRPr>
            </a:lvl1pPr>
          </a:lstStyle>
          <a:p>
            <a:fld id="{A09380D0-DBF4-445D-B933-FF0CF90DC860}"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08EC8-0BCB-41EE-93E1-C97305AD6160}" type="datetime1">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657600" y="6558730"/>
            <a:ext cx="1828800" cy="365125"/>
          </a:xfrm>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9C281D1-24A6-48BD-BCDB-B5E9D7E22390}" type="datetime1">
              <a:rPr lang="en-US" smtClean="0"/>
              <a:t>9/20/2018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3657600" y="6558730"/>
            <a:ext cx="1828800" cy="365125"/>
          </a:xfrm>
        </p:spPr>
        <p:txBody>
          <a:bodyPr/>
          <a:lstStyle/>
          <a:p>
            <a:fld id="{A09380D0-DBF4-445D-B933-FF0CF90DC860}"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2FBE1-877B-462A-94EC-A537EEE09A73}" type="datetime1">
              <a:rPr lang="en-US" smtClean="0"/>
              <a:t>9/20/2018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3657600" y="6520325"/>
            <a:ext cx="1828800" cy="365125"/>
          </a:xfrm>
        </p:spPr>
        <p:txBody>
          <a:bodyPr/>
          <a:lstStyle/>
          <a:p>
            <a:fld id="{A09380D0-DBF4-445D-B933-FF0CF90DC860}"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F618F7-2E7B-4CAC-AE9C-B97F7A63B869}" type="datetime1">
              <a:rPr lang="en-US" smtClean="0"/>
              <a:t>9/20/2018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37878-752E-47E4-98D0-39EE44AFED21}" type="datetime1">
              <a:rPr lang="en-US" smtClean="0"/>
              <a:t>9/20/2018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887582-DAB6-4A31-BE64-906A2862A78C}" type="datetime1">
              <a:rPr lang="en-US" smtClean="0"/>
              <a:t>9/20/2018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8E60E9-D26D-4895-9DAD-6F64FF52858A}" type="datetime1">
              <a:rPr lang="en-US" smtClean="0"/>
              <a:t>9/20/2018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9380D0-DBF4-445D-B933-FF0CF90DC860}" type="slidenum">
              <a:rPr lang="en-US" smtClean="0"/>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colorTemperature colorTemp="10250"/>
                    </a14:imgEffect>
                    <a14:imgEffect>
                      <a14:saturation sat="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D3AD383-F3F1-4F83-BD9F-57A046637ACC}" type="datetime1">
              <a:rPr lang="en-US" smtClean="0"/>
              <a:t>9/20/2018</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657600" y="6558730"/>
            <a:ext cx="1828800" cy="365125"/>
          </a:xfrm>
          <a:prstGeom prst="rect">
            <a:avLst/>
          </a:prstGeom>
        </p:spPr>
        <p:txBody>
          <a:bodyPr vert="horz" lIns="91440" tIns="45720" rIns="91440" bIns="45720" rtlCol="0" anchor="ctr"/>
          <a:lstStyle>
            <a:lvl1pPr algn="ctr">
              <a:defRPr sz="1200" b="1">
                <a:solidFill>
                  <a:schemeClr val="bg2"/>
                </a:solidFill>
              </a:defRPr>
            </a:lvl1pPr>
          </a:lstStyle>
          <a:p>
            <a:fld id="{A09380D0-DBF4-445D-B933-FF0CF90DC86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jpeg"/><Relationship Id="rId1" Type="http://schemas.openxmlformats.org/officeDocument/2006/relationships/slideLayout" Target="../slideLayouts/slideLayout5.xml"/><Relationship Id="rId5" Type="http://schemas.microsoft.com/office/2007/relationships/hdphoto" Target="../media/hdphoto10.wdp"/><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48.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6.jpeg"/><Relationship Id="rId3" Type="http://schemas.openxmlformats.org/officeDocument/2006/relationships/image" Target="../media/image49.jpeg"/><Relationship Id="rId7" Type="http://schemas.microsoft.com/office/2007/relationships/hdphoto" Target="../media/hdphoto12.wdp"/><Relationship Id="rId12"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2.jpeg"/><Relationship Id="rId11" Type="http://schemas.microsoft.com/office/2007/relationships/hdphoto" Target="../media/hdphoto14.wdp"/><Relationship Id="rId5" Type="http://schemas.openxmlformats.org/officeDocument/2006/relationships/image" Target="../media/image51.jpg"/><Relationship Id="rId10" Type="http://schemas.openxmlformats.org/officeDocument/2006/relationships/image" Target="../media/image54.jpeg"/><Relationship Id="rId4" Type="http://schemas.openxmlformats.org/officeDocument/2006/relationships/image" Target="../media/image50.jpg"/><Relationship Id="rId9" Type="http://schemas.microsoft.com/office/2007/relationships/hdphoto" Target="../media/hdphoto13.wdp"/><Relationship Id="rId14" Type="http://schemas.microsoft.com/office/2007/relationships/hdphoto" Target="../media/hdphoto15.wdp"/></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7.wdp"/><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16.wdp"/><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7.wdp"/><Relationship Id="rId5" Type="http://schemas.openxmlformats.org/officeDocument/2006/relationships/image" Target="../media/image58.png"/><Relationship Id="rId4" Type="http://schemas.microsoft.com/office/2007/relationships/hdphoto" Target="../media/hdphoto16.wdp"/><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0.jpeg"/><Relationship Id="rId5" Type="http://schemas.openxmlformats.org/officeDocument/2006/relationships/image" Target="../media/image65.jpeg"/><Relationship Id="rId10" Type="http://schemas.openxmlformats.org/officeDocument/2006/relationships/image" Target="../media/image69.jpeg"/><Relationship Id="rId4" Type="http://schemas.microsoft.com/office/2007/relationships/hdphoto" Target="../media/hdphoto18.wdp"/><Relationship Id="rId9" Type="http://schemas.microsoft.com/office/2007/relationships/hdphoto" Target="../media/hdphoto19.wdp"/></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26.wdp"/><Relationship Id="rId3" Type="http://schemas.microsoft.com/office/2007/relationships/hdphoto" Target="../media/hdphoto21.wdp"/><Relationship Id="rId7" Type="http://schemas.microsoft.com/office/2007/relationships/hdphoto" Target="../media/hdphoto23.wdp"/><Relationship Id="rId12"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25.wdp"/><Relationship Id="rId5" Type="http://schemas.microsoft.com/office/2007/relationships/hdphoto" Target="../media/hdphoto22.wdp"/><Relationship Id="rId10" Type="http://schemas.openxmlformats.org/officeDocument/2006/relationships/image" Target="../media/image78.png"/><Relationship Id="rId4" Type="http://schemas.openxmlformats.org/officeDocument/2006/relationships/image" Target="../media/image75.png"/><Relationship Id="rId9" Type="http://schemas.microsoft.com/office/2007/relationships/hdphoto" Target="../media/hdphoto24.wdp"/></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0.jpg"/><Relationship Id="rId7" Type="http://schemas.microsoft.com/office/2007/relationships/hdphoto" Target="../media/hdphoto27.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95.jpg"/></Relationships>
</file>

<file path=ppt/slides/_rels/slide3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microsoft.com/office/2007/relationships/hdphoto" Target="../media/hdphoto28.wdp"/><Relationship Id="rId5" Type="http://schemas.openxmlformats.org/officeDocument/2006/relationships/image" Target="../media/image97.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microsoft.com/office/2007/relationships/hdphoto" Target="../media/hdphoto28.wdp"/><Relationship Id="rId5" Type="http://schemas.openxmlformats.org/officeDocument/2006/relationships/image" Target="../media/image97.png"/><Relationship Id="rId4" Type="http://schemas.microsoft.com/office/2007/relationships/hdphoto" Target="../media/hdphoto29.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18.jpeg"/><Relationship Id="rId5" Type="http://schemas.microsoft.com/office/2007/relationships/hdphoto" Target="../media/hdphoto7.wdp"/><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aintStrokes intensity="3"/>
                    </a14:imgEffect>
                    <a14:imgEffect>
                      <a14:sharpenSoften amount="50000"/>
                    </a14:imgEffect>
                    <a14:imgEffect>
                      <a14:colorTemperature colorTemp="5050"/>
                    </a14:imgEffect>
                    <a14:imgEffect>
                      <a14:saturation sat="0"/>
                    </a14:imgEffect>
                    <a14:imgEffect>
                      <a14:brightnessContrast brigh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SERVER\OfficeFiles\1 Sales Dept\Flow-Liner Sales\Equipment Pictures 2014\Neofit\Pipe and Fittings\Neofit Lined Pi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7450"/>
            <a:ext cx="9144000" cy="687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30279" y="241384"/>
            <a:ext cx="9571383" cy="4186146"/>
          </a:xfrm>
        </p:spPr>
        <p:txBody>
          <a:bodyPr/>
          <a:lstStyle/>
          <a:p>
            <a:pPr marL="182880" indent="0" algn="ctr">
              <a:buNone/>
            </a:pPr>
            <a:r>
              <a:rPr lang="en-US" sz="6000" dirty="0" smtClean="0">
                <a:ln w="10541" cmpd="sng">
                  <a:solidFill>
                    <a:schemeClr val="accent1">
                      <a:shade val="88000"/>
                      <a:satMod val="110000"/>
                    </a:schemeClr>
                  </a:solidFill>
                  <a:prstDash val="solid"/>
                </a:ln>
                <a:solidFill>
                  <a:schemeClr val="bg1"/>
                </a:solidFill>
                <a:effectLst/>
              </a:rPr>
              <a:t>Neofit</a:t>
            </a:r>
            <a:r>
              <a:rPr lang="en-US" sz="6000" baseline="30000" dirty="0">
                <a:ln w="10541" cmpd="sng">
                  <a:solidFill>
                    <a:schemeClr val="accent1">
                      <a:shade val="88000"/>
                      <a:satMod val="110000"/>
                    </a:schemeClr>
                  </a:solidFill>
                  <a:prstDash val="solid"/>
                </a:ln>
                <a:solidFill>
                  <a:schemeClr val="bg1"/>
                </a:solidFill>
                <a:effectLst/>
              </a:rPr>
              <a:t>®</a:t>
            </a:r>
            <a:r>
              <a:rPr lang="en-US" sz="6000" dirty="0">
                <a:ln w="10541" cmpd="sng">
                  <a:solidFill>
                    <a:schemeClr val="accent1">
                      <a:shade val="88000"/>
                      <a:satMod val="110000"/>
                    </a:schemeClr>
                  </a:solidFill>
                  <a:prstDash val="solid"/>
                </a:ln>
                <a:solidFill>
                  <a:schemeClr val="bg1"/>
                </a:solidFill>
                <a:effectLst/>
              </a:rPr>
              <a:t>+</a:t>
            </a:r>
            <a:r>
              <a:rPr lang="en-US" sz="6000" dirty="0" smtClean="0">
                <a:ln w="10541" cmpd="sng">
                  <a:solidFill>
                    <a:schemeClr val="accent1">
                      <a:shade val="88000"/>
                      <a:satMod val="110000"/>
                    </a:schemeClr>
                  </a:solidFill>
                  <a:prstDash val="solid"/>
                </a:ln>
                <a:solidFill>
                  <a:schemeClr val="bg1"/>
                </a:solidFill>
                <a:effectLst/>
              </a:rPr>
              <a:t>Plus</a:t>
            </a:r>
            <a:br>
              <a:rPr lang="en-US" sz="6000" dirty="0" smtClean="0">
                <a:ln w="10541" cmpd="sng">
                  <a:solidFill>
                    <a:schemeClr val="accent1">
                      <a:shade val="88000"/>
                      <a:satMod val="110000"/>
                    </a:schemeClr>
                  </a:solidFill>
                  <a:prstDash val="solid"/>
                </a:ln>
                <a:solidFill>
                  <a:schemeClr val="bg1"/>
                </a:solidFill>
                <a:effectLst/>
              </a:rPr>
            </a:br>
            <a:r>
              <a:rPr lang="en-US" sz="4000" dirty="0" smtClean="0">
                <a:ln w="10541" cmpd="sng">
                  <a:solidFill>
                    <a:schemeClr val="accent1">
                      <a:shade val="88000"/>
                      <a:satMod val="110000"/>
                    </a:schemeClr>
                  </a:solidFill>
                  <a:prstDash val="solid"/>
                </a:ln>
                <a:solidFill>
                  <a:schemeClr val="bg1"/>
                </a:solidFill>
                <a:effectLst/>
              </a:rPr>
              <a:t>Demonstration &amp; Presentation</a:t>
            </a:r>
            <a:r>
              <a:rPr lang="en-US" sz="6000" dirty="0">
                <a:ln w="10541" cmpd="sng">
                  <a:solidFill>
                    <a:schemeClr val="accent1">
                      <a:shade val="88000"/>
                      <a:satMod val="110000"/>
                    </a:schemeClr>
                  </a:solidFill>
                  <a:prstDash val="solid"/>
                </a:ln>
                <a:solidFill>
                  <a:schemeClr val="bg1"/>
                </a:solidFill>
                <a:effectLst/>
              </a:rPr>
              <a:t/>
            </a:r>
            <a:br>
              <a:rPr lang="en-US" sz="6000" dirty="0">
                <a:ln w="10541" cmpd="sng">
                  <a:solidFill>
                    <a:schemeClr val="accent1">
                      <a:shade val="88000"/>
                      <a:satMod val="110000"/>
                    </a:schemeClr>
                  </a:solidFill>
                  <a:prstDash val="solid"/>
                </a:ln>
                <a:solidFill>
                  <a:schemeClr val="bg1"/>
                </a:solidFill>
                <a:effectLst/>
              </a:rPr>
            </a:br>
            <a:r>
              <a:rPr lang="en-US" sz="3200" dirty="0">
                <a:ln w="10541" cmpd="sng">
                  <a:solidFill>
                    <a:schemeClr val="accent1">
                      <a:shade val="88000"/>
                      <a:satMod val="110000"/>
                    </a:schemeClr>
                  </a:solidFill>
                  <a:prstDash val="solid"/>
                </a:ln>
                <a:solidFill>
                  <a:schemeClr val="bg1"/>
                </a:solidFill>
                <a:effectLst/>
              </a:rPr>
              <a:t>Potable Water Service Lining </a:t>
            </a:r>
            <a:r>
              <a:rPr lang="en-US" sz="3200" dirty="0" smtClean="0">
                <a:ln w="10541" cmpd="sng">
                  <a:solidFill>
                    <a:schemeClr val="accent1">
                      <a:shade val="88000"/>
                      <a:satMod val="110000"/>
                    </a:schemeClr>
                  </a:solidFill>
                  <a:prstDash val="solid"/>
                </a:ln>
                <a:solidFill>
                  <a:schemeClr val="bg1"/>
                </a:solidFill>
                <a:effectLst/>
              </a:rPr>
              <a:t>System</a:t>
            </a:r>
            <a:br>
              <a:rPr lang="en-US" sz="3200" dirty="0" smtClean="0">
                <a:ln w="10541" cmpd="sng">
                  <a:solidFill>
                    <a:schemeClr val="accent1">
                      <a:shade val="88000"/>
                      <a:satMod val="110000"/>
                    </a:schemeClr>
                  </a:solidFill>
                  <a:prstDash val="solid"/>
                </a:ln>
                <a:solidFill>
                  <a:schemeClr val="bg1"/>
                </a:solidFill>
                <a:effectLst/>
              </a:rPr>
            </a:br>
            <a:r>
              <a:rPr lang="en-US" sz="3200" dirty="0">
                <a:ln w="10541" cmpd="sng">
                  <a:solidFill>
                    <a:schemeClr val="accent1">
                      <a:shade val="88000"/>
                      <a:satMod val="110000"/>
                    </a:schemeClr>
                  </a:solidFill>
                  <a:prstDash val="solid"/>
                </a:ln>
                <a:solidFill>
                  <a:schemeClr val="bg1"/>
                </a:solidFill>
                <a:effectLst/>
              </a:rPr>
              <a:t/>
            </a:r>
            <a:br>
              <a:rPr lang="en-US" sz="3200" dirty="0">
                <a:ln w="10541" cmpd="sng">
                  <a:solidFill>
                    <a:schemeClr val="accent1">
                      <a:shade val="88000"/>
                      <a:satMod val="110000"/>
                    </a:schemeClr>
                  </a:solidFill>
                  <a:prstDash val="solid"/>
                </a:ln>
                <a:solidFill>
                  <a:schemeClr val="bg1"/>
                </a:solidFill>
                <a:effectLst/>
              </a:rPr>
            </a:br>
            <a:r>
              <a:rPr lang="en-US" sz="3200" dirty="0" smtClean="0">
                <a:ln w="10541" cmpd="sng">
                  <a:solidFill>
                    <a:schemeClr val="accent1">
                      <a:shade val="88000"/>
                      <a:satMod val="110000"/>
                    </a:schemeClr>
                  </a:solidFill>
                  <a:prstDash val="solid"/>
                </a:ln>
                <a:solidFill>
                  <a:schemeClr val="bg1"/>
                </a:solidFill>
                <a:effectLst/>
              </a:rPr>
              <a:t/>
            </a:r>
            <a:br>
              <a:rPr lang="en-US" sz="3200" dirty="0" smtClean="0">
                <a:ln w="10541" cmpd="sng">
                  <a:solidFill>
                    <a:schemeClr val="accent1">
                      <a:shade val="88000"/>
                      <a:satMod val="110000"/>
                    </a:schemeClr>
                  </a:solidFill>
                  <a:prstDash val="solid"/>
                </a:ln>
                <a:solidFill>
                  <a:schemeClr val="bg1"/>
                </a:solidFill>
                <a:effectLst/>
              </a:rPr>
            </a:br>
            <a:endParaRPr lang="en-US" sz="2400" dirty="0">
              <a:ln w="10541" cmpd="sng">
                <a:solidFill>
                  <a:schemeClr val="accent1">
                    <a:shade val="88000"/>
                    <a:satMod val="110000"/>
                  </a:schemeClr>
                </a:solidFill>
                <a:prstDash val="solid"/>
              </a:ln>
              <a:solidFill>
                <a:schemeClr val="bg1"/>
              </a:solidFill>
              <a:effectLst/>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94762" l="1928" r="96386">
                        <a14:foregroundMark x1="62169" y1="30952" x2="70120" y2="52857"/>
                        <a14:foregroundMark x1="66265" y1="55714" x2="68916" y2="61905"/>
                        <a14:foregroundMark x1="76627" y1="52857" x2="82169" y2="52857"/>
                        <a14:foregroundMark x1="86506" y1="45238" x2="86506" y2="64286"/>
                        <a14:foregroundMark x1="94458" y1="39524" x2="94458" y2="39524"/>
                        <a14:foregroundMark x1="70843" y1="48571" x2="69880" y2="56190"/>
                        <a14:foregroundMark x1="73976" y1="45238" x2="73253" y2="49524"/>
                      </a14:backgroundRemoval>
                    </a14:imgEffect>
                  </a14:imgLayer>
                </a14:imgProps>
              </a:ext>
              <a:ext uri="{28A0092B-C50C-407E-A947-70E740481C1C}">
                <a14:useLocalDpi xmlns:a14="http://schemas.microsoft.com/office/drawing/2010/main" val="0"/>
              </a:ext>
            </a:extLst>
          </a:blip>
          <a:stretch>
            <a:fillRect/>
          </a:stretch>
        </p:blipFill>
        <p:spPr>
          <a:xfrm>
            <a:off x="4998120" y="5877972"/>
            <a:ext cx="1839775" cy="930668"/>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23993" b="19374"/>
          <a:stretch/>
        </p:blipFill>
        <p:spPr>
          <a:xfrm>
            <a:off x="6794822" y="5812944"/>
            <a:ext cx="2270563" cy="918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7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5855" y="241385"/>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Progression</a:t>
            </a:r>
            <a:endParaRPr lang="en-US" sz="1050" dirty="0">
              <a:solidFill>
                <a:schemeClr val="accent4">
                  <a:lumMod val="50000"/>
                </a:schemeClr>
              </a:solidFill>
            </a:endParaRPr>
          </a:p>
        </p:txBody>
      </p:sp>
      <p:sp>
        <p:nvSpPr>
          <p:cNvPr id="8" name="Content Placeholder 4"/>
          <p:cNvSpPr>
            <a:spLocks noGrp="1"/>
          </p:cNvSpPr>
          <p:nvPr>
            <p:ph sz="quarter" idx="13"/>
          </p:nvPr>
        </p:nvSpPr>
        <p:spPr>
          <a:xfrm>
            <a:off x="385855" y="826160"/>
            <a:ext cx="8449100" cy="4753520"/>
          </a:xfrm>
        </p:spPr>
        <p:txBody>
          <a:bodyPr>
            <a:normAutofit/>
          </a:bodyPr>
          <a:lstStyle/>
          <a:p>
            <a:pPr marL="45720" indent="0" algn="ctr">
              <a:buNone/>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LCR</a:t>
            </a:r>
          </a:p>
          <a:p>
            <a:endParaRPr lang="en-US" sz="1800" dirty="0"/>
          </a:p>
          <a:p>
            <a:r>
              <a:rPr lang="en-US" sz="1800" dirty="0"/>
              <a:t>Not address but not prohibited</a:t>
            </a:r>
          </a:p>
          <a:p>
            <a:endParaRPr lang="en-US" sz="1800" dirty="0"/>
          </a:p>
          <a:p>
            <a:r>
              <a:rPr lang="en-US" sz="1800" dirty="0"/>
              <a:t>Popularity Increasing / Similar to CIPP</a:t>
            </a:r>
          </a:p>
          <a:p>
            <a:endParaRPr lang="en-US" sz="1800" dirty="0"/>
          </a:p>
          <a:p>
            <a:r>
              <a:rPr lang="en-US" sz="1800" dirty="0"/>
              <a:t>Test Out Option</a:t>
            </a:r>
          </a:p>
          <a:p>
            <a:pPr lvl="1"/>
            <a:r>
              <a:rPr lang="en-US" sz="1400" dirty="0"/>
              <a:t>&lt; </a:t>
            </a:r>
            <a:r>
              <a:rPr lang="en-US" sz="1400" dirty="0" smtClean="0"/>
              <a:t>15ppb</a:t>
            </a:r>
            <a:endParaRPr lang="en-US" sz="1400" dirty="0"/>
          </a:p>
          <a:p>
            <a:pPr lvl="1"/>
            <a:r>
              <a:rPr lang="en-US" sz="1400" dirty="0"/>
              <a:t>Avoid mandatory replacement</a:t>
            </a:r>
          </a:p>
          <a:p>
            <a:pPr marL="45720" indent="0" algn="ctr">
              <a:buNone/>
            </a:pPr>
            <a:endParaRPr lang="en-US" sz="2000" b="1" dirty="0"/>
          </a:p>
        </p:txBody>
      </p:sp>
      <p:graphicFrame>
        <p:nvGraphicFramePr>
          <p:cNvPr id="3" name="Diagram 2"/>
          <p:cNvGraphicFramePr/>
          <p:nvPr>
            <p:extLst>
              <p:ext uri="{D42A27DB-BD31-4B8C-83A1-F6EECF244321}">
                <p14:modId xmlns:p14="http://schemas.microsoft.com/office/powerpoint/2010/main" val="3186671921"/>
              </p:ext>
            </p:extLst>
          </p:nvPr>
        </p:nvGraphicFramePr>
        <p:xfrm>
          <a:off x="3074205" y="1662370"/>
          <a:ext cx="5760749" cy="4800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4"/>
          <p:cNvSpPr txBox="1">
            <a:spLocks/>
          </p:cNvSpPr>
          <p:nvPr/>
        </p:nvSpPr>
        <p:spPr>
          <a:xfrm>
            <a:off x="4550822" y="1739180"/>
            <a:ext cx="4415355" cy="53767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Neofit’s USA Learning Curve</a:t>
            </a:r>
            <a:endParaRPr lang="en-US" sz="1600" b="1" dirty="0"/>
          </a:p>
        </p:txBody>
      </p:sp>
      <p:sp>
        <p:nvSpPr>
          <p:cNvPr id="4" name="Slide Number Placeholder 3"/>
          <p:cNvSpPr>
            <a:spLocks noGrp="1"/>
          </p:cNvSpPr>
          <p:nvPr>
            <p:ph type="sldNum" sz="quarter" idx="12"/>
          </p:nvPr>
        </p:nvSpPr>
        <p:spPr/>
        <p:txBody>
          <a:bodyPr/>
          <a:lstStyle/>
          <a:p>
            <a:fld id="{A09380D0-DBF4-445D-B933-FF0CF90DC860}" type="slidenum">
              <a:rPr lang="en-US" smtClean="0"/>
              <a:t>10</a:t>
            </a:fld>
            <a:endParaRPr lang="en-US" dirty="0"/>
          </a:p>
        </p:txBody>
      </p:sp>
    </p:spTree>
    <p:extLst>
      <p:ext uri="{BB962C8B-B14F-4D97-AF65-F5344CB8AC3E}">
        <p14:creationId xmlns:p14="http://schemas.microsoft.com/office/powerpoint/2010/main" val="1779926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463561" y="1020812"/>
            <a:ext cx="4684514" cy="5326968"/>
          </a:xfrm>
        </p:spPr>
        <p:txBody>
          <a:bodyPr>
            <a:normAutofit/>
          </a:bodyPr>
          <a:lstStyle/>
          <a:p>
            <a:r>
              <a:rPr lang="en-US" sz="1600" dirty="0" smtClean="0"/>
              <a:t>France: over </a:t>
            </a:r>
            <a:r>
              <a:rPr lang="en-US" sz="1600" b="1" dirty="0" smtClean="0"/>
              <a:t>200,000 services </a:t>
            </a:r>
            <a:endParaRPr lang="en-US" sz="1600" b="1" dirty="0"/>
          </a:p>
          <a:p>
            <a:r>
              <a:rPr lang="en-US" sz="1600" dirty="0" smtClean="0"/>
              <a:t>In </a:t>
            </a:r>
            <a:r>
              <a:rPr lang="en-US" sz="1600" dirty="0"/>
              <a:t>total, exceeding </a:t>
            </a:r>
            <a:r>
              <a:rPr lang="en-US" sz="1600" b="1" dirty="0"/>
              <a:t>2000 miles </a:t>
            </a:r>
            <a:r>
              <a:rPr lang="en-US" sz="1600" dirty="0"/>
              <a:t>of Neofit lined service pipes</a:t>
            </a:r>
          </a:p>
          <a:p>
            <a:r>
              <a:rPr lang="en-US" sz="1600" dirty="0" smtClean="0"/>
              <a:t>Netherlands, Belgium: </a:t>
            </a:r>
          </a:p>
          <a:p>
            <a:pPr lvl="1"/>
            <a:r>
              <a:rPr lang="en-US" sz="1600" dirty="0" smtClean="0"/>
              <a:t>Utilizing Neofit since 1995</a:t>
            </a:r>
          </a:p>
          <a:p>
            <a:r>
              <a:rPr lang="en-US" sz="1600" dirty="0" smtClean="0"/>
              <a:t>Other countries from 2004 on:</a:t>
            </a:r>
          </a:p>
          <a:p>
            <a:pPr lvl="1"/>
            <a:r>
              <a:rPr lang="en-US" sz="1600" dirty="0" smtClean="0"/>
              <a:t>Germany, Austria, Australia, Japan Norway, Malaysia, South Africa, Ireland, UK</a:t>
            </a:r>
          </a:p>
          <a:p>
            <a:pPr marL="365760" lvl="1" indent="0">
              <a:buNone/>
            </a:pPr>
            <a:endParaRPr lang="en-US" sz="1600" dirty="0" smtClean="0"/>
          </a:p>
          <a:p>
            <a:pPr marL="2060575" lvl="1" indent="0">
              <a:buNone/>
            </a:pPr>
            <a:r>
              <a:rPr lang="en-US" sz="1600" dirty="0" smtClean="0"/>
              <a:t>More information regarding “Neofit Case Histories from Europe” available upon request.</a:t>
            </a:r>
            <a:endParaRPr lang="en-US" sz="1600" dirty="0"/>
          </a:p>
        </p:txBody>
      </p:sp>
      <p:sp>
        <p:nvSpPr>
          <p:cNvPr id="6" name="TextBox 5"/>
          <p:cNvSpPr txBox="1"/>
          <p:nvPr/>
        </p:nvSpPr>
        <p:spPr>
          <a:xfrm>
            <a:off x="423202"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Studies</a:t>
            </a:r>
            <a:endParaRPr lang="en-US" sz="1050" dirty="0">
              <a:solidFill>
                <a:schemeClr val="accent4">
                  <a:lumMod val="50000"/>
                </a:schemeClr>
              </a:solidFill>
            </a:endParaRPr>
          </a:p>
        </p:txBody>
      </p:sp>
      <p:sp>
        <p:nvSpPr>
          <p:cNvPr id="7" name="Content Placeholder 4"/>
          <p:cNvSpPr txBox="1">
            <a:spLocks/>
          </p:cNvSpPr>
          <p:nvPr/>
        </p:nvSpPr>
        <p:spPr>
          <a:xfrm>
            <a:off x="387647" y="4657960"/>
            <a:ext cx="4414784" cy="1458171"/>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endParaRPr lang="en-US" sz="1600" dirty="0"/>
          </a:p>
        </p:txBody>
      </p:sp>
      <p:pic>
        <p:nvPicPr>
          <p:cNvPr id="11" name="Picture 5"/>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265683" y="1163105"/>
            <a:ext cx="3285625" cy="2122488"/>
          </a:xfrm>
          <a:noFill/>
          <a:ln w="9525">
            <a:solidFill>
              <a:schemeClr val="accent2"/>
            </a:solidFill>
            <a:miter lim="800000"/>
            <a:headEnd/>
            <a:tailEnd/>
          </a:ln>
        </p:spPr>
      </p:pic>
      <p:pic>
        <p:nvPicPr>
          <p:cNvPr id="12" name="Picture 4" descr="Pont2"/>
          <p:cNvPicPr>
            <a:picLocks noChangeAspect="1" noChangeArrowheads="1"/>
          </p:cNvPicPr>
          <p:nvPr/>
        </p:nvPicPr>
        <p:blipFill rotWithShape="1">
          <a:blip r:embed="rId4">
            <a:extLst>
              <a:ext uri="{28A0092B-C50C-407E-A947-70E740481C1C}">
                <a14:useLocalDpi xmlns:a14="http://schemas.microsoft.com/office/drawing/2010/main" val="0"/>
              </a:ext>
            </a:extLst>
          </a:blip>
          <a:srcRect l="14879" b="11634"/>
          <a:stretch/>
        </p:blipFill>
        <p:spPr bwMode="auto">
          <a:xfrm>
            <a:off x="5265683" y="3697835"/>
            <a:ext cx="3309319" cy="222627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A09380D0-DBF4-445D-B933-FF0CF90DC860}" type="slidenum">
              <a:rPr lang="en-US" smtClean="0"/>
              <a:t>11</a:t>
            </a:fld>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971" y="3697835"/>
            <a:ext cx="2133600" cy="2805113"/>
          </a:xfrm>
          <a:prstGeom prst="rect">
            <a:avLst/>
          </a:prstGeom>
          <a:ln>
            <a:solidFill>
              <a:schemeClr val="accent1"/>
            </a:solidFill>
          </a:ln>
        </p:spPr>
      </p:pic>
    </p:spTree>
    <p:extLst>
      <p:ext uri="{BB962C8B-B14F-4D97-AF65-F5344CB8AC3E}">
        <p14:creationId xmlns:p14="http://schemas.microsoft.com/office/powerpoint/2010/main" val="19695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Studies</a:t>
            </a:r>
            <a:endParaRPr lang="en-US" sz="1050" dirty="0">
              <a:solidFill>
                <a:schemeClr val="accent4">
                  <a:lumMod val="50000"/>
                </a:schemeClr>
              </a:solidFill>
            </a:endParaRPr>
          </a:p>
        </p:txBody>
      </p:sp>
      <p:sp>
        <p:nvSpPr>
          <p:cNvPr id="10" name="Content Placeholder 4"/>
          <p:cNvSpPr>
            <a:spLocks noGrp="1"/>
          </p:cNvSpPr>
          <p:nvPr>
            <p:ph sz="quarter" idx="4294967295"/>
          </p:nvPr>
        </p:nvSpPr>
        <p:spPr>
          <a:xfrm>
            <a:off x="385855" y="932675"/>
            <a:ext cx="8449100" cy="4454980"/>
          </a:xfrm>
          <a:prstGeom prst="rect">
            <a:avLst/>
          </a:prstGeom>
        </p:spPr>
        <p:txBody>
          <a:bodyPr>
            <a:normAutofit/>
          </a:bodyPr>
          <a:lstStyle/>
          <a:p>
            <a:pPr marL="45720" indent="0" algn="ctr">
              <a:buNone/>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France</a:t>
            </a:r>
          </a:p>
          <a:p>
            <a:endParaRPr lang="en-US" sz="1800" dirty="0"/>
          </a:p>
          <a:p>
            <a:pPr marL="45720" indent="0" algn="ctr">
              <a:buNone/>
            </a:pPr>
            <a:endParaRPr lang="en-US" sz="2000" b="1" dirty="0"/>
          </a:p>
        </p:txBody>
      </p:sp>
      <p:graphicFrame>
        <p:nvGraphicFramePr>
          <p:cNvPr id="4" name="Table 3"/>
          <p:cNvGraphicFramePr>
            <a:graphicFrameLocks noGrp="1"/>
          </p:cNvGraphicFramePr>
          <p:nvPr>
            <p:extLst>
              <p:ext uri="{D42A27DB-BD31-4B8C-83A1-F6EECF244321}">
                <p14:modId xmlns:p14="http://schemas.microsoft.com/office/powerpoint/2010/main" val="1442395620"/>
              </p:ext>
            </p:extLst>
          </p:nvPr>
        </p:nvGraphicFramePr>
        <p:xfrm>
          <a:off x="385855" y="1832875"/>
          <a:ext cx="4616664" cy="3631590"/>
        </p:xfrm>
        <a:graphic>
          <a:graphicData uri="http://schemas.openxmlformats.org/drawingml/2006/table">
            <a:tbl>
              <a:tblPr firstRow="1" bandRow="1">
                <a:tableStyleId>{5C22544A-7EE6-4342-B048-85BDC9FD1C3A}</a:tableStyleId>
              </a:tblPr>
              <a:tblGrid>
                <a:gridCol w="1773555">
                  <a:extLst>
                    <a:ext uri="{9D8B030D-6E8A-4147-A177-3AD203B41FA5}">
                      <a16:colId xmlns="" xmlns:a16="http://schemas.microsoft.com/office/drawing/2014/main" val="20000"/>
                    </a:ext>
                  </a:extLst>
                </a:gridCol>
                <a:gridCol w="1143318">
                  <a:extLst>
                    <a:ext uri="{9D8B030D-6E8A-4147-A177-3AD203B41FA5}">
                      <a16:colId xmlns="" xmlns:a16="http://schemas.microsoft.com/office/drawing/2014/main" val="20001"/>
                    </a:ext>
                  </a:extLst>
                </a:gridCol>
                <a:gridCol w="1699791">
                  <a:extLst>
                    <a:ext uri="{9D8B030D-6E8A-4147-A177-3AD203B41FA5}">
                      <a16:colId xmlns="" xmlns:a16="http://schemas.microsoft.com/office/drawing/2014/main" val="20002"/>
                    </a:ext>
                  </a:extLst>
                </a:gridCol>
              </a:tblGrid>
              <a:tr h="294030">
                <a:tc>
                  <a:txBody>
                    <a:bodyPr/>
                    <a:lstStyle/>
                    <a:p>
                      <a:r>
                        <a:rPr lang="en-US" sz="1200" dirty="0"/>
                        <a:t>City</a:t>
                      </a:r>
                    </a:p>
                  </a:txBody>
                  <a:tcPr/>
                </a:tc>
                <a:tc>
                  <a:txBody>
                    <a:bodyPr/>
                    <a:lstStyle/>
                    <a:p>
                      <a:r>
                        <a:rPr lang="en-US" sz="1200" dirty="0"/>
                        <a:t># of Services</a:t>
                      </a:r>
                    </a:p>
                  </a:txBody>
                  <a:tcPr/>
                </a:tc>
                <a:tc>
                  <a:txBody>
                    <a:bodyPr/>
                    <a:lstStyle/>
                    <a:p>
                      <a:r>
                        <a:rPr lang="en-US" sz="1200" dirty="0"/>
                        <a:t>Installer</a:t>
                      </a:r>
                    </a:p>
                  </a:txBody>
                  <a:tcPr/>
                </a:tc>
                <a:extLst>
                  <a:ext uri="{0D108BD9-81ED-4DB2-BD59-A6C34878D82A}">
                    <a16:rowId xmlns="" xmlns:a16="http://schemas.microsoft.com/office/drawing/2014/main" val="10000"/>
                  </a:ext>
                </a:extLst>
              </a:tr>
              <a:tr h="370840">
                <a:tc>
                  <a:txBody>
                    <a:bodyPr/>
                    <a:lstStyle/>
                    <a:p>
                      <a:r>
                        <a:rPr lang="en-US" sz="1200" kern="1200" dirty="0">
                          <a:solidFill>
                            <a:schemeClr val="dk1"/>
                          </a:solidFill>
                          <a:effectLst/>
                          <a:latin typeface="+mn-lt"/>
                          <a:ea typeface="+mn-ea"/>
                          <a:cs typeface="+mn-cs"/>
                        </a:rPr>
                        <a:t>Monbéliard</a:t>
                      </a:r>
                      <a:endParaRPr lang="en-US" sz="1200" dirty="0"/>
                    </a:p>
                  </a:txBody>
                  <a:tcPr anchor="ctr"/>
                </a:tc>
                <a:tc>
                  <a:txBody>
                    <a:bodyPr/>
                    <a:lstStyle/>
                    <a:p>
                      <a:r>
                        <a:rPr lang="en-US" sz="1200" dirty="0"/>
                        <a:t>450</a:t>
                      </a:r>
                    </a:p>
                  </a:txBody>
                  <a:tcPr anchor="ctr"/>
                </a:tc>
                <a:tc>
                  <a:txBody>
                    <a:bodyPr/>
                    <a:lstStyle/>
                    <a:p>
                      <a:r>
                        <a:rPr lang="en-US" sz="1200" kern="1200" dirty="0">
                          <a:solidFill>
                            <a:schemeClr val="dk1"/>
                          </a:solidFill>
                          <a:effectLst/>
                          <a:latin typeface="+mn-lt"/>
                          <a:ea typeface="+mn-ea"/>
                          <a:cs typeface="+mn-cs"/>
                        </a:rPr>
                        <a:t>Generale des Eaux </a:t>
                      </a:r>
                      <a:endParaRPr lang="en-US" sz="1200" dirty="0"/>
                    </a:p>
                  </a:txBody>
                  <a:tcPr anchor="ctr"/>
                </a:tc>
                <a:extLst>
                  <a:ext uri="{0D108BD9-81ED-4DB2-BD59-A6C34878D82A}">
                    <a16:rowId xmlns="" xmlns:a16="http://schemas.microsoft.com/office/drawing/2014/main" val="10001"/>
                  </a:ext>
                </a:extLst>
              </a:tr>
              <a:tr h="370840">
                <a:tc>
                  <a:txBody>
                    <a:bodyPr/>
                    <a:lstStyle/>
                    <a:p>
                      <a:r>
                        <a:rPr lang="en-US" sz="1200" kern="1200" dirty="0">
                          <a:solidFill>
                            <a:schemeClr val="dk1"/>
                          </a:solidFill>
                          <a:effectLst/>
                          <a:latin typeface="+mn-lt"/>
                          <a:ea typeface="+mn-ea"/>
                          <a:cs typeface="+mn-cs"/>
                        </a:rPr>
                        <a:t>Dole</a:t>
                      </a:r>
                      <a:endParaRPr lang="en-US" sz="1200" dirty="0"/>
                    </a:p>
                  </a:txBody>
                  <a:tcPr anchor="ctr"/>
                </a:tc>
                <a:tc>
                  <a:txBody>
                    <a:bodyPr/>
                    <a:lstStyle/>
                    <a:p>
                      <a:r>
                        <a:rPr lang="en-US" sz="1200" dirty="0"/>
                        <a:t>200</a:t>
                      </a:r>
                    </a:p>
                  </a:txBody>
                  <a:tcPr anchor="ctr"/>
                </a:tc>
                <a:tc>
                  <a:txBody>
                    <a:bodyPr/>
                    <a:lstStyle/>
                    <a:p>
                      <a:r>
                        <a:rPr lang="en-US" sz="1200" kern="1200" dirty="0">
                          <a:solidFill>
                            <a:schemeClr val="dk1"/>
                          </a:solidFill>
                          <a:effectLst/>
                          <a:latin typeface="+mn-lt"/>
                          <a:ea typeface="+mn-ea"/>
                          <a:cs typeface="+mn-cs"/>
                        </a:rPr>
                        <a:t>SNCTP</a:t>
                      </a:r>
                      <a:endParaRPr lang="en-US" sz="1200" dirty="0"/>
                    </a:p>
                  </a:txBody>
                  <a:tcPr anchor="ctr"/>
                </a:tc>
                <a:extLst>
                  <a:ext uri="{0D108BD9-81ED-4DB2-BD59-A6C34878D82A}">
                    <a16:rowId xmlns="" xmlns:a16="http://schemas.microsoft.com/office/drawing/2014/main" val="10002"/>
                  </a:ext>
                </a:extLst>
              </a:tr>
              <a:tr h="370840">
                <a:tc>
                  <a:txBody>
                    <a:bodyPr/>
                    <a:lstStyle/>
                    <a:p>
                      <a:r>
                        <a:rPr lang="en-US" sz="1200" kern="1200" dirty="0">
                          <a:solidFill>
                            <a:schemeClr val="dk1"/>
                          </a:solidFill>
                          <a:effectLst/>
                          <a:latin typeface="+mn-lt"/>
                          <a:ea typeface="+mn-ea"/>
                          <a:cs typeface="+mn-cs"/>
                        </a:rPr>
                        <a:t>Orléans/Chateaudun </a:t>
                      </a:r>
                      <a:endParaRPr lang="en-US" sz="1200" dirty="0"/>
                    </a:p>
                  </a:txBody>
                  <a:tcPr anchor="ctr"/>
                </a:tc>
                <a:tc>
                  <a:txBody>
                    <a:bodyPr/>
                    <a:lstStyle/>
                    <a:p>
                      <a:r>
                        <a:rPr lang="en-US" sz="1200" dirty="0"/>
                        <a:t>300</a:t>
                      </a:r>
                    </a:p>
                  </a:txBody>
                  <a:tcPr anchor="ctr"/>
                </a:tc>
                <a:tc>
                  <a:txBody>
                    <a:bodyPr/>
                    <a:lstStyle/>
                    <a:p>
                      <a:r>
                        <a:rPr lang="en-US" sz="1200" kern="1200" dirty="0">
                          <a:solidFill>
                            <a:schemeClr val="dk1"/>
                          </a:solidFill>
                          <a:effectLst/>
                          <a:latin typeface="+mn-lt"/>
                          <a:ea typeface="+mn-ea"/>
                          <a:cs typeface="+mn-cs"/>
                        </a:rPr>
                        <a:t>SAUR</a:t>
                      </a:r>
                      <a:endParaRPr lang="en-US" sz="1200" dirty="0"/>
                    </a:p>
                  </a:txBody>
                  <a:tcPr anchor="ctr"/>
                </a:tc>
                <a:extLst>
                  <a:ext uri="{0D108BD9-81ED-4DB2-BD59-A6C34878D82A}">
                    <a16:rowId xmlns="" xmlns:a16="http://schemas.microsoft.com/office/drawing/2014/main" val="10003"/>
                  </a:ext>
                </a:extLst>
              </a:tr>
              <a:tr h="370840">
                <a:tc>
                  <a:txBody>
                    <a:bodyPr/>
                    <a:lstStyle/>
                    <a:p>
                      <a:r>
                        <a:rPr lang="en-US" sz="1200" dirty="0"/>
                        <a:t>LaTour du Pin</a:t>
                      </a:r>
                    </a:p>
                  </a:txBody>
                  <a:tcPr anchor="ctr"/>
                </a:tc>
                <a:tc>
                  <a:txBody>
                    <a:bodyPr/>
                    <a:lstStyle/>
                    <a:p>
                      <a:r>
                        <a:rPr lang="en-US" sz="1200" dirty="0"/>
                        <a:t>300</a:t>
                      </a:r>
                    </a:p>
                  </a:txBody>
                  <a:tcPr anchor="ctr"/>
                </a:tc>
                <a:tc>
                  <a:txBody>
                    <a:bodyPr/>
                    <a:lstStyle/>
                    <a:p>
                      <a:r>
                        <a:rPr lang="en-US" sz="1200" kern="1200" dirty="0">
                          <a:solidFill>
                            <a:schemeClr val="dk1"/>
                          </a:solidFill>
                          <a:effectLst/>
                          <a:latin typeface="+mn-lt"/>
                          <a:ea typeface="+mn-ea"/>
                          <a:cs typeface="+mn-cs"/>
                        </a:rPr>
                        <a:t>Fournier TP</a:t>
                      </a:r>
                      <a:endParaRPr lang="en-US" sz="1200" dirty="0"/>
                    </a:p>
                  </a:txBody>
                  <a:tcPr anchor="ctr"/>
                </a:tc>
                <a:extLst>
                  <a:ext uri="{0D108BD9-81ED-4DB2-BD59-A6C34878D82A}">
                    <a16:rowId xmlns="" xmlns:a16="http://schemas.microsoft.com/office/drawing/2014/main" val="10004"/>
                  </a:ext>
                </a:extLst>
              </a:tr>
              <a:tr h="370840">
                <a:tc>
                  <a:txBody>
                    <a:bodyPr/>
                    <a:lstStyle/>
                    <a:p>
                      <a:r>
                        <a:rPr lang="en-US" sz="1200" dirty="0"/>
                        <a:t>Vichy</a:t>
                      </a:r>
                    </a:p>
                  </a:txBody>
                  <a:tcPr anchor="ctr"/>
                </a:tc>
                <a:tc>
                  <a:txBody>
                    <a:bodyPr/>
                    <a:lstStyle/>
                    <a:p>
                      <a:r>
                        <a:rPr lang="en-US" sz="1200" dirty="0"/>
                        <a:t>200</a:t>
                      </a:r>
                    </a:p>
                  </a:txBody>
                  <a:tcPr anchor="ctr"/>
                </a:tc>
                <a:tc>
                  <a:txBody>
                    <a:bodyPr/>
                    <a:lstStyle/>
                    <a:p>
                      <a:r>
                        <a:rPr lang="en-US" sz="1200" kern="1200" dirty="0">
                          <a:solidFill>
                            <a:schemeClr val="dk1"/>
                          </a:solidFill>
                          <a:effectLst/>
                          <a:latin typeface="+mn-lt"/>
                          <a:ea typeface="+mn-ea"/>
                          <a:cs typeface="+mn-cs"/>
                        </a:rPr>
                        <a:t>CBSE</a:t>
                      </a:r>
                      <a:endParaRPr lang="en-US" sz="1200" dirty="0"/>
                    </a:p>
                  </a:txBody>
                  <a:tcPr anchor="ctr"/>
                </a:tc>
                <a:extLst>
                  <a:ext uri="{0D108BD9-81ED-4DB2-BD59-A6C34878D82A}">
                    <a16:rowId xmlns="" xmlns:a16="http://schemas.microsoft.com/office/drawing/2014/main" val="10005"/>
                  </a:ext>
                </a:extLst>
              </a:tr>
              <a:tr h="370840">
                <a:tc>
                  <a:txBody>
                    <a:bodyPr/>
                    <a:lstStyle/>
                    <a:p>
                      <a:r>
                        <a:rPr lang="en-US" sz="1200" dirty="0"/>
                        <a:t>Cahors</a:t>
                      </a:r>
                    </a:p>
                  </a:txBody>
                  <a:tcPr anchor="ctr"/>
                </a:tc>
                <a:tc>
                  <a:txBody>
                    <a:bodyPr/>
                    <a:lstStyle/>
                    <a:p>
                      <a:r>
                        <a:rPr lang="en-US" sz="1200" dirty="0"/>
                        <a:t>300</a:t>
                      </a:r>
                    </a:p>
                  </a:txBody>
                  <a:tcPr anchor="ctr"/>
                </a:tc>
                <a:tc>
                  <a:txBody>
                    <a:bodyPr/>
                    <a:lstStyle/>
                    <a:p>
                      <a:r>
                        <a:rPr lang="en-US" sz="1200" kern="1200" dirty="0">
                          <a:solidFill>
                            <a:schemeClr val="dk1"/>
                          </a:solidFill>
                          <a:effectLst/>
                          <a:latin typeface="+mn-lt"/>
                          <a:ea typeface="+mn-ea"/>
                          <a:cs typeface="+mn-cs"/>
                        </a:rPr>
                        <a:t>Capraro &amp; Dubreuilh</a:t>
                      </a:r>
                      <a:endParaRPr lang="en-US" sz="1200" dirty="0"/>
                    </a:p>
                  </a:txBody>
                  <a:tcPr anchor="ctr"/>
                </a:tc>
                <a:extLst>
                  <a:ext uri="{0D108BD9-81ED-4DB2-BD59-A6C34878D82A}">
                    <a16:rowId xmlns="" xmlns:a16="http://schemas.microsoft.com/office/drawing/2014/main" val="10006"/>
                  </a:ext>
                </a:extLst>
              </a:tr>
              <a:tr h="370840">
                <a:tc>
                  <a:txBody>
                    <a:bodyPr/>
                    <a:lstStyle/>
                    <a:p>
                      <a:r>
                        <a:rPr lang="en-US" sz="1200" dirty="0"/>
                        <a:t>Chalons-in-Champagne</a:t>
                      </a:r>
                    </a:p>
                  </a:txBody>
                  <a:tcPr anchor="ctr"/>
                </a:tc>
                <a:tc>
                  <a:txBody>
                    <a:bodyPr/>
                    <a:lstStyle/>
                    <a:p>
                      <a:r>
                        <a:rPr lang="en-US" sz="1200" dirty="0"/>
                        <a:t>100</a:t>
                      </a:r>
                    </a:p>
                  </a:txBody>
                  <a:tcPr anchor="ctr"/>
                </a:tc>
                <a:tc>
                  <a:txBody>
                    <a:bodyPr/>
                    <a:lstStyle/>
                    <a:p>
                      <a:r>
                        <a:rPr lang="en-US" sz="1200" kern="1200" dirty="0">
                          <a:solidFill>
                            <a:schemeClr val="dk1"/>
                          </a:solidFill>
                          <a:effectLst/>
                          <a:latin typeface="+mn-lt"/>
                          <a:ea typeface="+mn-ea"/>
                          <a:cs typeface="+mn-cs"/>
                        </a:rPr>
                        <a:t>Nord Est TP</a:t>
                      </a:r>
                      <a:endParaRPr lang="en-US" sz="1200" dirty="0"/>
                    </a:p>
                  </a:txBody>
                  <a:tcPr anchor="ctr"/>
                </a:tc>
                <a:extLst>
                  <a:ext uri="{0D108BD9-81ED-4DB2-BD59-A6C34878D82A}">
                    <a16:rowId xmlns="" xmlns:a16="http://schemas.microsoft.com/office/drawing/2014/main" val="10007"/>
                  </a:ext>
                </a:extLst>
              </a:tr>
              <a:tr h="370840">
                <a:tc>
                  <a:txBody>
                    <a:bodyPr/>
                    <a:lstStyle/>
                    <a:p>
                      <a:r>
                        <a:rPr lang="en-US" sz="1200" dirty="0"/>
                        <a:t>Lons-le-Saunier</a:t>
                      </a:r>
                    </a:p>
                  </a:txBody>
                  <a:tcPr anchor="ctr"/>
                </a:tc>
                <a:tc>
                  <a:txBody>
                    <a:bodyPr/>
                    <a:lstStyle/>
                    <a:p>
                      <a:r>
                        <a:rPr lang="en-US" sz="1200" dirty="0"/>
                        <a:t>100</a:t>
                      </a:r>
                    </a:p>
                  </a:txBody>
                  <a:tcPr anchor="ctr"/>
                </a:tc>
                <a:tc>
                  <a:txBody>
                    <a:bodyPr/>
                    <a:lstStyle/>
                    <a:p>
                      <a:r>
                        <a:rPr lang="en-US" sz="1200" kern="1200" dirty="0">
                          <a:solidFill>
                            <a:schemeClr val="dk1"/>
                          </a:solidFill>
                          <a:effectLst/>
                          <a:latin typeface="+mn-lt"/>
                          <a:ea typeface="+mn-ea"/>
                          <a:cs typeface="+mn-cs"/>
                        </a:rPr>
                        <a:t>Service des Eaux</a:t>
                      </a:r>
                      <a:endParaRPr lang="en-US" sz="1200" dirty="0"/>
                    </a:p>
                  </a:txBody>
                  <a:tcPr anchor="ctr"/>
                </a:tc>
                <a:extLst>
                  <a:ext uri="{0D108BD9-81ED-4DB2-BD59-A6C34878D82A}">
                    <a16:rowId xmlns="" xmlns:a16="http://schemas.microsoft.com/office/drawing/2014/main" val="10008"/>
                  </a:ext>
                </a:extLst>
              </a:tr>
              <a:tr h="370840">
                <a:tc>
                  <a:txBody>
                    <a:bodyPr/>
                    <a:lstStyle/>
                    <a:p>
                      <a:r>
                        <a:rPr lang="en-US" sz="1200" dirty="0"/>
                        <a:t>Pontarlier</a:t>
                      </a:r>
                    </a:p>
                  </a:txBody>
                  <a:tcPr anchor="ctr"/>
                </a:tc>
                <a:tc>
                  <a:txBody>
                    <a:bodyPr/>
                    <a:lstStyle/>
                    <a:p>
                      <a:r>
                        <a:rPr lang="en-US" sz="1200" dirty="0"/>
                        <a:t>200</a:t>
                      </a:r>
                    </a:p>
                  </a:txBody>
                  <a:tcPr anchor="ctr"/>
                </a:tc>
                <a:tc>
                  <a:txBody>
                    <a:bodyPr/>
                    <a:lstStyle/>
                    <a:p>
                      <a:r>
                        <a:rPr lang="en-US" sz="1200" kern="1200" dirty="0">
                          <a:solidFill>
                            <a:schemeClr val="dk1"/>
                          </a:solidFill>
                          <a:effectLst/>
                          <a:latin typeface="+mn-lt"/>
                          <a:ea typeface="+mn-ea"/>
                          <a:cs typeface="+mn-cs"/>
                        </a:rPr>
                        <a:t>Sté Toubin</a:t>
                      </a:r>
                      <a:endParaRPr lang="en-US" sz="1200" dirty="0"/>
                    </a:p>
                  </a:txBody>
                  <a:tcPr anchor="ctr"/>
                </a:tc>
                <a:extLst>
                  <a:ext uri="{0D108BD9-81ED-4DB2-BD59-A6C34878D82A}">
                    <a16:rowId xmlns="" xmlns:a16="http://schemas.microsoft.com/office/drawing/2014/main" val="10009"/>
                  </a:ext>
                </a:extLst>
              </a:tr>
            </a:tbl>
          </a:graphicData>
        </a:graphic>
      </p:graphicFrame>
      <p:pic>
        <p:nvPicPr>
          <p:cNvPr id="12" name="Picture 2" descr="Materiel FOURNIER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61820" y="861284"/>
            <a:ext cx="2085594" cy="295718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0010"/>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63290" y="3977738"/>
            <a:ext cx="3346450" cy="225482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 name="Content Placeholder 4"/>
          <p:cNvSpPr txBox="1">
            <a:spLocks/>
          </p:cNvSpPr>
          <p:nvPr/>
        </p:nvSpPr>
        <p:spPr>
          <a:xfrm>
            <a:off x="5186480" y="6261369"/>
            <a:ext cx="3397655" cy="24003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457200">
              <a:buNone/>
            </a:pPr>
            <a:r>
              <a:rPr lang="en-US" sz="1050" dirty="0">
                <a:solidFill>
                  <a:schemeClr val="accent4">
                    <a:lumMod val="50000"/>
                  </a:schemeClr>
                </a:solidFill>
              </a:rPr>
              <a:t>Alferink, F. (2009) Neofit Case Histories.</a:t>
            </a:r>
          </a:p>
        </p:txBody>
      </p:sp>
      <p:sp>
        <p:nvSpPr>
          <p:cNvPr id="3" name="Slide Number Placeholder 2"/>
          <p:cNvSpPr>
            <a:spLocks noGrp="1"/>
          </p:cNvSpPr>
          <p:nvPr>
            <p:ph type="sldNum" sz="quarter" idx="12"/>
          </p:nvPr>
        </p:nvSpPr>
        <p:spPr/>
        <p:txBody>
          <a:bodyPr/>
          <a:lstStyle/>
          <a:p>
            <a:fld id="{A09380D0-DBF4-445D-B933-FF0CF90DC860}" type="slidenum">
              <a:rPr lang="en-US" smtClean="0"/>
              <a:t>12</a:t>
            </a:fld>
            <a:endParaRPr lang="en-US" dirty="0"/>
          </a:p>
        </p:txBody>
      </p:sp>
    </p:spTree>
    <p:extLst>
      <p:ext uri="{BB962C8B-B14F-4D97-AF65-F5344CB8AC3E}">
        <p14:creationId xmlns:p14="http://schemas.microsoft.com/office/powerpoint/2010/main" val="2832066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385855" y="932675"/>
            <a:ext cx="8449100" cy="652885"/>
          </a:xfrm>
          <a:prstGeom prst="rect">
            <a:avLst/>
          </a:prstGeom>
        </p:spPr>
        <p:txBody>
          <a:bodyPr>
            <a:normAutofit/>
          </a:bodyPr>
          <a:lstStyle/>
          <a:p>
            <a:pPr marL="45720" indent="0" algn="ctr">
              <a:buNone/>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France</a:t>
            </a:r>
          </a:p>
          <a:p>
            <a:endParaRPr lang="en-US" sz="1800" dirty="0"/>
          </a:p>
          <a:p>
            <a:pPr marL="45720" indent="0" algn="ctr">
              <a:buNone/>
            </a:pPr>
            <a:endParaRPr lang="en-US" sz="2000" b="1" dirty="0"/>
          </a:p>
        </p:txBody>
      </p:sp>
      <p:sp>
        <p:nvSpPr>
          <p:cNvPr id="14" name="Content Placeholder 4"/>
          <p:cNvSpPr txBox="1">
            <a:spLocks/>
          </p:cNvSpPr>
          <p:nvPr/>
        </p:nvSpPr>
        <p:spPr>
          <a:xfrm>
            <a:off x="5743273" y="6146154"/>
            <a:ext cx="3397655" cy="24003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457200">
              <a:buNone/>
            </a:pPr>
            <a:r>
              <a:rPr lang="en-US" sz="1050" dirty="0">
                <a:solidFill>
                  <a:schemeClr val="accent4">
                    <a:lumMod val="50000"/>
                  </a:schemeClr>
                </a:solidFill>
              </a:rPr>
              <a:t>Alferink, F. (2009) Neofit Case Histories.</a:t>
            </a:r>
          </a:p>
        </p:txBody>
      </p:sp>
      <p:pic>
        <p:nvPicPr>
          <p:cNvPr id="11" name="Picture 4" descr="F1000007"/>
          <p:cNvPicPr>
            <a:picLocks noChangeAspect="1" noChangeArrowheads="1"/>
          </p:cNvPicPr>
          <p:nvPr/>
        </p:nvPicPr>
        <p:blipFill rotWithShape="1">
          <a:blip r:embed="rId2">
            <a:extLst>
              <a:ext uri="{28A0092B-C50C-407E-A947-70E740481C1C}">
                <a14:useLocalDpi xmlns:a14="http://schemas.microsoft.com/office/drawing/2010/main" val="0"/>
              </a:ext>
            </a:extLst>
          </a:blip>
          <a:srcRect l="51" r="3396"/>
          <a:stretch/>
        </p:blipFill>
        <p:spPr bwMode="auto">
          <a:xfrm>
            <a:off x="3216252" y="3354435"/>
            <a:ext cx="2711496" cy="1879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descr="Materiel FOURNIER 2"/>
          <p:cNvPicPr>
            <a:picLocks noChangeAspect="1" noChangeArrowheads="1"/>
          </p:cNvPicPr>
          <p:nvPr/>
        </p:nvPicPr>
        <p:blipFill rotWithShape="1">
          <a:blip r:embed="rId3">
            <a:extLst>
              <a:ext uri="{28A0092B-C50C-407E-A947-70E740481C1C}">
                <a14:useLocalDpi xmlns:a14="http://schemas.microsoft.com/office/drawing/2010/main" val="0"/>
              </a:ext>
            </a:extLst>
          </a:blip>
          <a:srcRect r="8737" b="9633"/>
          <a:stretch/>
        </p:blipFill>
        <p:spPr bwMode="auto">
          <a:xfrm>
            <a:off x="616285" y="3205913"/>
            <a:ext cx="2038445" cy="286195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6404" r="5391" b="23168"/>
          <a:stretch/>
        </p:blipFill>
        <p:spPr>
          <a:xfrm>
            <a:off x="337738" y="838926"/>
            <a:ext cx="3120518" cy="2001852"/>
          </a:xfrm>
          <a:noFill/>
          <a:ln w="9525">
            <a:solidFill>
              <a:schemeClr val="accent2"/>
            </a:solidFill>
            <a:miter lim="800000"/>
            <a:headEnd/>
            <a:tailEnd/>
          </a:ln>
          <a:extLst/>
        </p:spPr>
      </p:pic>
      <p:pic>
        <p:nvPicPr>
          <p:cNvPr id="17" name="Picture 3"/>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r="3990"/>
          <a:stretch/>
        </p:blipFill>
        <p:spPr>
          <a:xfrm>
            <a:off x="5854482" y="840736"/>
            <a:ext cx="2939171" cy="1998232"/>
          </a:xfrm>
          <a:noFill/>
          <a:ln w="9525">
            <a:solidFill>
              <a:schemeClr val="accent2"/>
            </a:solidFill>
            <a:miter lim="800000"/>
            <a:headEnd/>
            <a:tailEnd/>
          </a:ln>
          <a:extLst/>
        </p:spPr>
      </p:pic>
      <p:pic>
        <p:nvPicPr>
          <p:cNvPr id="18" name="Picture 3" descr="F1000009"/>
          <p:cNvPicPr>
            <a:picLocks noGrp="1" noChangeAspect="1" noChangeArrowheads="1"/>
          </p:cNvPicPr>
          <p:nvPr>
            <p:ph sz="quarter" idx="3"/>
          </p:nvPr>
        </p:nvPicPr>
        <p:blipFill rotWithShape="1">
          <a:blip r:embed="rId6">
            <a:extLst>
              <a:ext uri="{28A0092B-C50C-407E-A947-70E740481C1C}">
                <a14:useLocalDpi xmlns:a14="http://schemas.microsoft.com/office/drawing/2010/main" val="0"/>
              </a:ext>
            </a:extLst>
          </a:blip>
          <a:srcRect t="4130" r="11168" b="2856"/>
          <a:stretch/>
        </p:blipFill>
        <p:spPr>
          <a:xfrm>
            <a:off x="6492250" y="3160165"/>
            <a:ext cx="1830676" cy="2861958"/>
          </a:xfr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p:cNvSpPr>
            <a:spLocks noGrp="1"/>
          </p:cNvSpPr>
          <p:nvPr>
            <p:ph type="sldNum" sz="quarter" idx="12"/>
          </p:nvPr>
        </p:nvSpPr>
        <p:spPr/>
        <p:txBody>
          <a:bodyPr/>
          <a:lstStyle/>
          <a:p>
            <a:fld id="{A09380D0-DBF4-445D-B933-FF0CF90DC860}" type="slidenum">
              <a:rPr lang="en-US" smtClean="0"/>
              <a:t>13</a:t>
            </a:fld>
            <a:endParaRPr lang="en-US" dirty="0"/>
          </a:p>
        </p:txBody>
      </p:sp>
    </p:spTree>
    <p:extLst>
      <p:ext uri="{BB962C8B-B14F-4D97-AF65-F5344CB8AC3E}">
        <p14:creationId xmlns:p14="http://schemas.microsoft.com/office/powerpoint/2010/main" val="742789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270640" y="855864"/>
            <a:ext cx="8520458" cy="5760751"/>
          </a:xfrm>
        </p:spPr>
        <p:txBody>
          <a:bodyPr>
            <a:normAutofit/>
          </a:bodyPr>
          <a:lstStyle/>
          <a:p>
            <a:r>
              <a:rPr lang="en-US" sz="2000" dirty="0"/>
              <a:t>European retesting? </a:t>
            </a:r>
          </a:p>
          <a:p>
            <a:pPr lvl="1"/>
            <a:r>
              <a:rPr lang="en-US" dirty="0"/>
              <a:t>Why not?</a:t>
            </a:r>
          </a:p>
          <a:p>
            <a:pPr lvl="1"/>
            <a:r>
              <a:rPr lang="en-US" dirty="0"/>
              <a:t>Well-established, routine technology</a:t>
            </a:r>
          </a:p>
          <a:p>
            <a:pPr marL="44450" indent="0">
              <a:buNone/>
            </a:pP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Wessex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 Services</a:t>
            </a:r>
          </a:p>
          <a:p>
            <a:pPr lvl="2"/>
            <a:r>
              <a:rPr lang="en-US" sz="1800" dirty="0"/>
              <a:t>Installation 1991</a:t>
            </a:r>
          </a:p>
          <a:p>
            <a:pPr lvl="2"/>
            <a:r>
              <a:rPr lang="en-US" sz="1800" dirty="0"/>
              <a:t>Pre Installation Lead Levels</a:t>
            </a:r>
          </a:p>
          <a:p>
            <a:pPr lvl="3"/>
            <a:r>
              <a:rPr lang="en-US" sz="1800" dirty="0" smtClean="0"/>
              <a:t>75-110ug/l</a:t>
            </a:r>
          </a:p>
          <a:p>
            <a:pPr lvl="2"/>
            <a:r>
              <a:rPr lang="en-US" sz="1800" dirty="0" smtClean="0"/>
              <a:t>Post </a:t>
            </a:r>
            <a:r>
              <a:rPr lang="en-US" sz="1800" dirty="0"/>
              <a:t>Installation Lead Levels</a:t>
            </a:r>
          </a:p>
          <a:p>
            <a:pPr lvl="3"/>
            <a:r>
              <a:rPr lang="en-US" sz="1800" dirty="0"/>
              <a:t>Weekly to Month Sampling until 1993</a:t>
            </a:r>
          </a:p>
          <a:p>
            <a:pPr lvl="4"/>
            <a:r>
              <a:rPr lang="en-US" sz="1800" dirty="0"/>
              <a:t>Oct 1991- June 1993</a:t>
            </a:r>
          </a:p>
          <a:p>
            <a:pPr lvl="4"/>
            <a:r>
              <a:rPr lang="en-US" sz="1800" dirty="0"/>
              <a:t>100%  &lt;</a:t>
            </a:r>
            <a:r>
              <a:rPr lang="en-US" sz="1800" dirty="0" smtClean="0"/>
              <a:t>7ug/l, 94</a:t>
            </a:r>
            <a:r>
              <a:rPr lang="en-US" sz="1800" dirty="0"/>
              <a:t>% &lt;</a:t>
            </a:r>
            <a:r>
              <a:rPr lang="en-US" sz="1800" dirty="0" smtClean="0"/>
              <a:t>5ug/l</a:t>
            </a:r>
          </a:p>
          <a:p>
            <a:pPr lvl="4"/>
            <a:r>
              <a:rPr lang="en-US" sz="1800" dirty="0" smtClean="0"/>
              <a:t>Pre Oct outliers</a:t>
            </a:r>
          </a:p>
          <a:p>
            <a:pPr lvl="2"/>
            <a:r>
              <a:rPr lang="en-US" sz="1800" dirty="0" smtClean="0"/>
              <a:t>Satisfaction </a:t>
            </a:r>
            <a:r>
              <a:rPr lang="en-US" sz="1800" dirty="0"/>
              <a:t>at </a:t>
            </a:r>
            <a:r>
              <a:rPr lang="en-US" sz="1800" dirty="0" smtClean="0"/>
              <a:t>1996</a:t>
            </a:r>
          </a:p>
          <a:p>
            <a:r>
              <a:rPr lang="en-US" sz="1600" dirty="0" smtClean="0"/>
              <a:t>Note</a:t>
            </a:r>
            <a:r>
              <a:rPr lang="en-US" sz="1600" dirty="0"/>
              <a:t>: Bacteriological colony counts recorded as low with no differences in comparisons to other homes on same supply source.</a:t>
            </a:r>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Study- </a:t>
            </a:r>
            <a:r>
              <a:rPr lang="en-US"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Wessex Water Services</a:t>
            </a:r>
            <a:endParaRPr lang="en-US" dirty="0">
              <a:solidFill>
                <a:schemeClr val="accent4">
                  <a:lumMod val="50000"/>
                </a:schemeClr>
              </a:solidFill>
            </a:endParaRPr>
          </a:p>
        </p:txBody>
      </p:sp>
      <p:pic>
        <p:nvPicPr>
          <p:cNvPr id="3" name="Content Placeholder 2"/>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85010" y="2545685"/>
            <a:ext cx="2112275" cy="1464716"/>
          </a:xfrm>
          <a:ln>
            <a:solidFill>
              <a:schemeClr val="accent1"/>
            </a:solidFill>
          </a:ln>
        </p:spPr>
      </p:pic>
      <p:sp>
        <p:nvSpPr>
          <p:cNvPr id="4" name="Slide Number Placeholder 3"/>
          <p:cNvSpPr>
            <a:spLocks noGrp="1"/>
          </p:cNvSpPr>
          <p:nvPr>
            <p:ph type="sldNum" sz="quarter" idx="12"/>
          </p:nvPr>
        </p:nvSpPr>
        <p:spPr/>
        <p:txBody>
          <a:bodyPr/>
          <a:lstStyle/>
          <a:p>
            <a:fld id="{A09380D0-DBF4-445D-B933-FF0CF90DC860}" type="slidenum">
              <a:rPr lang="en-US" smtClean="0"/>
              <a:t>14</a:t>
            </a:fld>
            <a:endParaRPr lang="en-US" dirty="0"/>
          </a:p>
        </p:txBody>
      </p:sp>
    </p:spTree>
    <p:extLst>
      <p:ext uri="{BB962C8B-B14F-4D97-AF65-F5344CB8AC3E}">
        <p14:creationId xmlns:p14="http://schemas.microsoft.com/office/powerpoint/2010/main" val="1939022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09380D0-DBF4-445D-B933-FF0CF90DC860}" type="slidenum">
              <a:rPr lang="en-US" smtClean="0"/>
              <a:t>15</a:t>
            </a:fld>
            <a:endParaRPr lang="en-US" dirty="0"/>
          </a:p>
        </p:txBody>
      </p:sp>
      <p:sp>
        <p:nvSpPr>
          <p:cNvPr id="8" name="TextBox 7"/>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Study- </a:t>
            </a:r>
            <a:r>
              <a:rPr lang="en-US"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Wessex Water Services</a:t>
            </a:r>
            <a:endParaRPr lang="en-US" dirty="0">
              <a:solidFill>
                <a:schemeClr val="accent4">
                  <a:lumMod val="50000"/>
                </a:schemeClr>
              </a:solidFill>
            </a:endParaRPr>
          </a:p>
        </p:txBody>
      </p:sp>
      <p:sp>
        <p:nvSpPr>
          <p:cNvPr id="9" name="Content Placeholder 4"/>
          <p:cNvSpPr>
            <a:spLocks noGrp="1"/>
          </p:cNvSpPr>
          <p:nvPr>
            <p:ph sz="quarter" idx="4"/>
          </p:nvPr>
        </p:nvSpPr>
        <p:spPr>
          <a:xfrm>
            <a:off x="270640" y="855864"/>
            <a:ext cx="8520458" cy="5760751"/>
          </a:xfrm>
        </p:spPr>
        <p:txBody>
          <a:bodyPr>
            <a:normAutofit/>
          </a:bodyPr>
          <a:lstStyle/>
          <a:p>
            <a:endParaRPr lang="en-US" sz="2000" dirty="0" smtClean="0"/>
          </a:p>
          <a:p>
            <a:pPr algn="ctr"/>
            <a:r>
              <a:rPr lang="en-US" sz="2000" dirty="0" smtClean="0"/>
              <a:t>Local water supply (WVW) in </a:t>
            </a:r>
            <a:r>
              <a:rPr lang="en-US" sz="2000" dirty="0" err="1" smtClean="0"/>
              <a:t>Freital</a:t>
            </a:r>
            <a:r>
              <a:rPr lang="en-US" sz="2000" dirty="0"/>
              <a:t>, Germany, </a:t>
            </a:r>
            <a:r>
              <a:rPr lang="en-US" sz="2000" dirty="0" smtClean="0"/>
              <a:t>installed </a:t>
            </a:r>
            <a:r>
              <a:rPr lang="en-US" sz="2000" dirty="0"/>
              <a:t>Neofit in 1995. </a:t>
            </a:r>
            <a:endParaRPr lang="en-US" sz="2000" dirty="0" smtClean="0"/>
          </a:p>
          <a:p>
            <a:pPr algn="ctr"/>
            <a:r>
              <a:rPr lang="en-US" sz="2000" dirty="0"/>
              <a:t>S</a:t>
            </a:r>
            <a:r>
              <a:rPr lang="en-US" sz="2000" dirty="0" smtClean="0"/>
              <a:t>till </a:t>
            </a:r>
            <a:r>
              <a:rPr lang="en-US" sz="2000" dirty="0"/>
              <a:t>in operation after </a:t>
            </a:r>
            <a:r>
              <a:rPr lang="en-US" sz="2000" dirty="0" smtClean="0"/>
              <a:t>twenty-three </a:t>
            </a:r>
            <a:r>
              <a:rPr lang="en-US" sz="2000" dirty="0" smtClean="0"/>
              <a:t>years! </a:t>
            </a:r>
          </a:p>
          <a:p>
            <a:pPr algn="ctr"/>
            <a:r>
              <a:rPr lang="en-US" sz="2000" dirty="0" smtClean="0"/>
              <a:t>Regularly monitored, </a:t>
            </a:r>
            <a:r>
              <a:rPr lang="en-US" sz="2000" dirty="0" smtClean="0"/>
              <a:t>the </a:t>
            </a:r>
            <a:r>
              <a:rPr lang="en-US" sz="2000" dirty="0"/>
              <a:t>lead content was below 1.0 </a:t>
            </a:r>
            <a:r>
              <a:rPr lang="en-US" sz="2000" dirty="0" err="1"/>
              <a:t>μg</a:t>
            </a:r>
            <a:r>
              <a:rPr lang="en-US" sz="2000" dirty="0"/>
              <a:t>/L. </a:t>
            </a:r>
            <a:endParaRPr lang="en-US" sz="2000" dirty="0" smtClean="0"/>
          </a:p>
          <a:p>
            <a:endParaRPr lang="en-US" sz="2000" dirty="0"/>
          </a:p>
          <a:p>
            <a:pPr marL="45720" indent="0">
              <a:buNone/>
            </a:pPr>
            <a:endParaRPr 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1330"/>
            <a:ext cx="2891518" cy="199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3060591" y="4581152"/>
            <a:ext cx="3524250" cy="181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869" y="2891330"/>
            <a:ext cx="2419131" cy="2836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641140"/>
      </p:ext>
    </p:extLst>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47450" y="855866"/>
            <a:ext cx="8796550" cy="5107864"/>
          </a:xfrm>
        </p:spPr>
        <p:txBody>
          <a:bodyPr>
            <a:normAutofit/>
          </a:bodyPr>
          <a:lstStyle/>
          <a:p>
            <a:pPr marL="228600" lvl="1"/>
            <a:r>
              <a:rPr lang="en-US" sz="1600" dirty="0"/>
              <a:t>Several Installations since 2008, some listed below:</a:t>
            </a:r>
          </a:p>
          <a:p>
            <a:pPr marL="331470" lvl="1" indent="-285750"/>
            <a:r>
              <a:rPr lang="en-US" sz="1600" dirty="0"/>
              <a:t>Louisville </a:t>
            </a:r>
            <a:r>
              <a:rPr lang="en-US" sz="1600" dirty="0" smtClean="0"/>
              <a:t>Pilot 						City </a:t>
            </a:r>
            <a:r>
              <a:rPr lang="en-US" sz="1600" dirty="0"/>
              <a:t>of Calgary Pilot</a:t>
            </a:r>
          </a:p>
          <a:p>
            <a:pPr marL="45720" lvl="1" indent="0">
              <a:buNone/>
            </a:pPr>
            <a:r>
              <a:rPr lang="en-US" sz="1600" dirty="0"/>
              <a:t>				</a:t>
            </a:r>
            <a:endParaRPr lang="en-US" sz="1700" dirty="0" smtClean="0"/>
          </a:p>
          <a:p>
            <a:endParaRPr lang="en-US" sz="1700" dirty="0"/>
          </a:p>
          <a:p>
            <a:endParaRPr lang="en-US" sz="1700" dirty="0" smtClean="0"/>
          </a:p>
          <a:p>
            <a:endParaRPr lang="en-US" sz="1700" dirty="0"/>
          </a:p>
          <a:p>
            <a:endParaRPr lang="en-US" sz="1700" dirty="0" smtClean="0"/>
          </a:p>
          <a:p>
            <a:endParaRPr lang="en-US" sz="1700" dirty="0" smtClean="0"/>
          </a:p>
          <a:p>
            <a:pPr lvl="1"/>
            <a:r>
              <a:rPr lang="en-US" sz="1600" dirty="0" smtClean="0"/>
              <a:t>Commercial </a:t>
            </a:r>
            <a:r>
              <a:rPr lang="en-US" sz="1600" dirty="0"/>
              <a:t>and Residential Examples </a:t>
            </a:r>
          </a:p>
          <a:p>
            <a:pPr lvl="1"/>
            <a:endParaRPr lang="en-US" sz="1600" dirty="0"/>
          </a:p>
          <a:p>
            <a:pPr lvl="1"/>
            <a:endParaRPr lang="en-US" sz="1600" dirty="0"/>
          </a:p>
          <a:p>
            <a:pPr lvl="1"/>
            <a:endParaRPr lang="en-US" sz="1600" dirty="0"/>
          </a:p>
          <a:p>
            <a:pPr lvl="1"/>
            <a:endParaRPr lang="en-US" sz="1600" dirty="0"/>
          </a:p>
          <a:p>
            <a:pPr lvl="1"/>
            <a:endParaRPr lang="en-US" sz="1600" dirty="0"/>
          </a:p>
          <a:p>
            <a:pPr marL="365760" lvl="1" indent="0">
              <a:buNone/>
            </a:pPr>
            <a:endParaRPr lang="en-US" sz="1600" dirty="0"/>
          </a:p>
          <a:p>
            <a:pPr lvl="1"/>
            <a:endParaRPr lang="en-US" sz="1600" dirty="0"/>
          </a:p>
          <a:p>
            <a:pPr lvl="1"/>
            <a:endParaRPr lang="en-US" sz="1600" dirty="0"/>
          </a:p>
          <a:p>
            <a:pPr marL="365760" lvl="1" indent="0">
              <a:buNone/>
            </a:pPr>
            <a:endParaRPr lang="en-US" sz="1600" dirty="0"/>
          </a:p>
          <a:p>
            <a:pPr marL="365760" lvl="1" indent="0">
              <a:buNone/>
            </a:pPr>
            <a:endParaRPr lang="en-US" sz="1600" dirty="0"/>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Studies – </a:t>
            </a:r>
            <a:r>
              <a:rPr lang="en-US"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North America </a:t>
            </a:r>
            <a:endPar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95" y="3992188"/>
            <a:ext cx="1854995" cy="2448790"/>
          </a:xfrm>
          <a:prstGeom prst="rect">
            <a:avLst/>
          </a:prstGeom>
          <a:ln>
            <a:solidFill>
              <a:schemeClr val="accent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547" y="3992188"/>
            <a:ext cx="1868440" cy="2448790"/>
          </a:xfrm>
          <a:prstGeom prst="rect">
            <a:avLst/>
          </a:prstGeom>
          <a:ln>
            <a:solidFill>
              <a:schemeClr val="accent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2844" y="3992188"/>
            <a:ext cx="1920249" cy="2448790"/>
          </a:xfrm>
          <a:prstGeom prst="rect">
            <a:avLst/>
          </a:prstGeom>
          <a:ln>
            <a:solidFill>
              <a:schemeClr val="accent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4140" y="4030593"/>
            <a:ext cx="1849139" cy="2406628"/>
          </a:xfrm>
          <a:prstGeom prst="rect">
            <a:avLst/>
          </a:prstGeom>
          <a:ln>
            <a:solidFill>
              <a:schemeClr val="accent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2844" y="1239915"/>
            <a:ext cx="1689466" cy="2321012"/>
          </a:xfrm>
          <a:prstGeom prst="rect">
            <a:avLst/>
          </a:prstGeom>
          <a:ln>
            <a:solidFill>
              <a:schemeClr val="accent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5932" y="1223203"/>
            <a:ext cx="1659055" cy="2321012"/>
          </a:xfrm>
          <a:prstGeom prst="rect">
            <a:avLst/>
          </a:prstGeom>
          <a:ln>
            <a:solidFill>
              <a:schemeClr val="accent1"/>
            </a:solidFill>
          </a:ln>
        </p:spPr>
      </p:pic>
      <p:sp>
        <p:nvSpPr>
          <p:cNvPr id="11" name="Slide Number Placeholder 10"/>
          <p:cNvSpPr>
            <a:spLocks noGrp="1"/>
          </p:cNvSpPr>
          <p:nvPr>
            <p:ph type="sldNum" sz="quarter" idx="12"/>
          </p:nvPr>
        </p:nvSpPr>
        <p:spPr/>
        <p:txBody>
          <a:bodyPr/>
          <a:lstStyle/>
          <a:p>
            <a:fld id="{A09380D0-DBF4-445D-B933-FF0CF90DC860}" type="slidenum">
              <a:rPr lang="en-US" smtClean="0"/>
              <a:t>16</a:t>
            </a:fld>
            <a:endParaRPr lang="en-US" dirty="0"/>
          </a:p>
        </p:txBody>
      </p:sp>
    </p:spTree>
    <p:extLst>
      <p:ext uri="{BB962C8B-B14F-4D97-AF65-F5344CB8AC3E}">
        <p14:creationId xmlns:p14="http://schemas.microsoft.com/office/powerpoint/2010/main" val="240078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Studies-</a:t>
            </a:r>
            <a:r>
              <a:rPr lang="en-US"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Louisville</a:t>
            </a:r>
            <a:endParaRPr lang="en-US" dirty="0">
              <a:solidFill>
                <a:schemeClr val="accent4">
                  <a:lumMod val="50000"/>
                </a:schemeClr>
              </a:solidFill>
            </a:endParaRPr>
          </a:p>
        </p:txBody>
      </p:sp>
      <p:sp>
        <p:nvSpPr>
          <p:cNvPr id="18" name="Content Placeholder 4"/>
          <p:cNvSpPr txBox="1">
            <a:spLocks/>
          </p:cNvSpPr>
          <p:nvPr/>
        </p:nvSpPr>
        <p:spPr>
          <a:xfrm>
            <a:off x="2083997" y="5055842"/>
            <a:ext cx="5369436" cy="48006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457200">
              <a:buNone/>
            </a:pPr>
            <a:r>
              <a:rPr lang="en-US" sz="1050" dirty="0">
                <a:solidFill>
                  <a:schemeClr val="accent4">
                    <a:lumMod val="50000"/>
                  </a:schemeClr>
                </a:solidFill>
              </a:rPr>
              <a:t>Welter, G. (2016) Pipe coating or lining as alternative strategies for lead service line replacement, 16.</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76" t="2081" r="1287" b="2575"/>
          <a:stretch/>
        </p:blipFill>
        <p:spPr>
          <a:xfrm>
            <a:off x="2020373" y="1634547"/>
            <a:ext cx="5433060" cy="3314700"/>
          </a:xfrm>
          <a:prstGeom prst="rect">
            <a:avLst/>
          </a:prstGeom>
          <a:ln>
            <a:solidFill>
              <a:schemeClr val="accent1"/>
            </a:solidFill>
          </a:ln>
        </p:spPr>
      </p:pic>
      <p:sp>
        <p:nvSpPr>
          <p:cNvPr id="3" name="Slide Number Placeholder 2"/>
          <p:cNvSpPr>
            <a:spLocks noGrp="1"/>
          </p:cNvSpPr>
          <p:nvPr>
            <p:ph type="sldNum" sz="quarter" idx="12"/>
          </p:nvPr>
        </p:nvSpPr>
        <p:spPr/>
        <p:txBody>
          <a:bodyPr/>
          <a:lstStyle/>
          <a:p>
            <a:fld id="{A09380D0-DBF4-445D-B933-FF0CF90DC860}" type="slidenum">
              <a:rPr lang="en-US" smtClean="0"/>
              <a:t>17</a:t>
            </a:fld>
            <a:endParaRPr lang="en-US" dirty="0"/>
          </a:p>
        </p:txBody>
      </p:sp>
    </p:spTree>
    <p:extLst>
      <p:ext uri="{BB962C8B-B14F-4D97-AF65-F5344CB8AC3E}">
        <p14:creationId xmlns:p14="http://schemas.microsoft.com/office/powerpoint/2010/main" val="177398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Studies-</a:t>
            </a:r>
            <a:r>
              <a:rPr lang="en-US"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Louisville</a:t>
            </a:r>
            <a:endParaRPr lang="en-US" dirty="0">
              <a:solidFill>
                <a:schemeClr val="accent4">
                  <a:lumMod val="50000"/>
                </a:schemeClr>
              </a:solidFill>
            </a:endParaRPr>
          </a:p>
        </p:txBody>
      </p:sp>
      <p:sp>
        <p:nvSpPr>
          <p:cNvPr id="16" name="Content Placeholder 4"/>
          <p:cNvSpPr txBox="1">
            <a:spLocks/>
          </p:cNvSpPr>
          <p:nvPr/>
        </p:nvSpPr>
        <p:spPr>
          <a:xfrm>
            <a:off x="193830" y="1854395"/>
            <a:ext cx="3226020" cy="276516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4450" indent="0">
              <a:buNone/>
            </a:pPr>
            <a:endParaRPr lang="en-US" sz="1600" dirty="0">
              <a:solidFill>
                <a:schemeClr val="accent4">
                  <a:lumMod val="50000"/>
                </a:schemeClr>
              </a:solidFill>
            </a:endParaRPr>
          </a:p>
          <a:p>
            <a:pPr marL="44450" lvl="1" indent="0"/>
            <a:r>
              <a:rPr lang="en-US" sz="1600" dirty="0">
                <a:solidFill>
                  <a:schemeClr val="accent4">
                    <a:lumMod val="50000"/>
                  </a:schemeClr>
                </a:solidFill>
              </a:rPr>
              <a:t>Worst Case Scenario</a:t>
            </a:r>
          </a:p>
          <a:p>
            <a:pPr marL="318770" lvl="3" indent="0"/>
            <a:r>
              <a:rPr lang="en-US" sz="1400" dirty="0">
                <a:solidFill>
                  <a:schemeClr val="accent4">
                    <a:lumMod val="50000"/>
                  </a:schemeClr>
                </a:solidFill>
              </a:rPr>
              <a:t>Stagnant &amp; dormant for 8 years</a:t>
            </a:r>
          </a:p>
          <a:p>
            <a:pPr marL="44450" lvl="1" indent="0"/>
            <a:r>
              <a:rPr lang="en-US" sz="1600" dirty="0">
                <a:solidFill>
                  <a:schemeClr val="accent4">
                    <a:lumMod val="50000"/>
                  </a:schemeClr>
                </a:solidFill>
              </a:rPr>
              <a:t>Isolated for 8 years</a:t>
            </a:r>
          </a:p>
          <a:p>
            <a:pPr marL="44450" lvl="1" indent="0"/>
            <a:endParaRPr lang="en-US" sz="1600" dirty="0">
              <a:solidFill>
                <a:schemeClr val="accent4">
                  <a:lumMod val="50000"/>
                </a:schemeClr>
              </a:solidFill>
            </a:endParaRPr>
          </a:p>
          <a:p>
            <a:pPr marL="44450" lvl="1" indent="0"/>
            <a:r>
              <a:rPr lang="en-US" sz="1600" dirty="0">
                <a:solidFill>
                  <a:schemeClr val="accent4">
                    <a:lumMod val="50000"/>
                  </a:schemeClr>
                </a:solidFill>
              </a:rPr>
              <a:t>Importance of Proper Fittings</a:t>
            </a:r>
          </a:p>
          <a:p>
            <a:pPr marL="318770" lvl="3" indent="0"/>
            <a:r>
              <a:rPr lang="en-US" sz="1400" dirty="0">
                <a:solidFill>
                  <a:schemeClr val="accent4">
                    <a:lumMod val="50000"/>
                  </a:schemeClr>
                </a:solidFill>
              </a:rPr>
              <a:t>2520 Issue</a:t>
            </a:r>
          </a:p>
          <a:p>
            <a:pPr marL="318770" lvl="3" indent="0"/>
            <a:r>
              <a:rPr lang="en-US" sz="1400" dirty="0">
                <a:solidFill>
                  <a:schemeClr val="accent4">
                    <a:lumMod val="50000"/>
                  </a:schemeClr>
                </a:solidFill>
              </a:rPr>
              <a:t>Same for replacement</a:t>
            </a:r>
          </a:p>
          <a:p>
            <a:pPr lvl="1"/>
            <a:endParaRPr lang="en-US" sz="1600" dirty="0">
              <a:solidFill>
                <a:schemeClr val="accent4">
                  <a:lumMod val="50000"/>
                </a:schemeClr>
              </a:solidFill>
            </a:endParaRPr>
          </a:p>
          <a:p>
            <a:pPr marL="45720" indent="0">
              <a:buNone/>
            </a:pPr>
            <a:endParaRPr lang="en-US" sz="1600" dirty="0">
              <a:solidFill>
                <a:schemeClr val="accent4">
                  <a:lumMod val="50000"/>
                </a:schemeClr>
              </a:solidFill>
            </a:endParaRPr>
          </a:p>
        </p:txBody>
      </p:sp>
      <p:sp>
        <p:nvSpPr>
          <p:cNvPr id="17" name="Content Placeholder 4"/>
          <p:cNvSpPr txBox="1">
            <a:spLocks/>
          </p:cNvSpPr>
          <p:nvPr/>
        </p:nvSpPr>
        <p:spPr>
          <a:xfrm>
            <a:off x="3484485" y="5272440"/>
            <a:ext cx="5081635" cy="48006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457200">
              <a:buNone/>
            </a:pPr>
            <a:r>
              <a:rPr lang="en-US" sz="1050" dirty="0">
                <a:solidFill>
                  <a:schemeClr val="accent4">
                    <a:lumMod val="50000"/>
                  </a:schemeClr>
                </a:solidFill>
              </a:rPr>
              <a:t>Ball, T. (2016) Water Quality Sampling Results for Neofit Lined Lead Drinking Water Service Lines, 6.</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3894" y="1350480"/>
            <a:ext cx="5099036" cy="382563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09380D0-DBF4-445D-B933-FF0CF90DC860}" type="slidenum">
              <a:rPr lang="en-US" smtClean="0"/>
              <a:t>18</a:t>
            </a:fld>
            <a:endParaRPr lang="en-US" dirty="0"/>
          </a:p>
        </p:txBody>
      </p:sp>
    </p:spTree>
    <p:extLst>
      <p:ext uri="{BB962C8B-B14F-4D97-AF65-F5344CB8AC3E}">
        <p14:creationId xmlns:p14="http://schemas.microsoft.com/office/powerpoint/2010/main" val="348816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Studies-</a:t>
            </a:r>
            <a:r>
              <a:rPr lang="en-US"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City </a:t>
            </a:r>
            <a:r>
              <a:rPr lang="en-US"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of Calgary</a:t>
            </a:r>
            <a:endParaRPr lang="en-US" dirty="0">
              <a:solidFill>
                <a:schemeClr val="accent4">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044238604"/>
              </p:ext>
            </p:extLst>
          </p:nvPr>
        </p:nvGraphicFramePr>
        <p:xfrm>
          <a:off x="3231876" y="1009485"/>
          <a:ext cx="5103814" cy="2225040"/>
        </p:xfrm>
        <a:graphic>
          <a:graphicData uri="http://schemas.openxmlformats.org/drawingml/2006/table">
            <a:tbl>
              <a:tblPr firstRow="1" bandRow="1">
                <a:tableStyleId>{5C22544A-7EE6-4342-B048-85BDC9FD1C3A}</a:tableStyleId>
              </a:tblPr>
              <a:tblGrid>
                <a:gridCol w="1073468">
                  <a:extLst>
                    <a:ext uri="{9D8B030D-6E8A-4147-A177-3AD203B41FA5}">
                      <a16:colId xmlns="" xmlns:a16="http://schemas.microsoft.com/office/drawing/2014/main" val="20000"/>
                    </a:ext>
                  </a:extLst>
                </a:gridCol>
                <a:gridCol w="1081405">
                  <a:extLst>
                    <a:ext uri="{9D8B030D-6E8A-4147-A177-3AD203B41FA5}">
                      <a16:colId xmlns="" xmlns:a16="http://schemas.microsoft.com/office/drawing/2014/main" val="20001"/>
                    </a:ext>
                  </a:extLst>
                </a:gridCol>
                <a:gridCol w="1167130">
                  <a:extLst>
                    <a:ext uri="{9D8B030D-6E8A-4147-A177-3AD203B41FA5}">
                      <a16:colId xmlns="" xmlns:a16="http://schemas.microsoft.com/office/drawing/2014/main" val="20002"/>
                    </a:ext>
                  </a:extLst>
                </a:gridCol>
                <a:gridCol w="889318">
                  <a:extLst>
                    <a:ext uri="{9D8B030D-6E8A-4147-A177-3AD203B41FA5}">
                      <a16:colId xmlns="" xmlns:a16="http://schemas.microsoft.com/office/drawing/2014/main" val="20003"/>
                    </a:ext>
                  </a:extLst>
                </a:gridCol>
                <a:gridCol w="892493">
                  <a:extLst>
                    <a:ext uri="{9D8B030D-6E8A-4147-A177-3AD203B41FA5}">
                      <a16:colId xmlns="" xmlns:a16="http://schemas.microsoft.com/office/drawing/2014/main" val="20004"/>
                    </a:ext>
                  </a:extLst>
                </a:gridCol>
              </a:tblGrid>
              <a:tr h="370840">
                <a:tc>
                  <a:txBody>
                    <a:bodyPr/>
                    <a:lstStyle/>
                    <a:p>
                      <a:r>
                        <a:rPr lang="en-US" sz="1400" dirty="0"/>
                        <a:t>Site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a:t>Public </a:t>
                      </a:r>
                      <a:r>
                        <a:rPr lang="en-US" sz="1400" dirty="0" smtClean="0"/>
                        <a:t>(ft.)</a:t>
                      </a:r>
                      <a:endParaRPr lang="en-US" sz="1400" dirty="0"/>
                    </a:p>
                  </a:txBody>
                  <a:tcPr>
                    <a:lnT w="12700" cap="flat" cmpd="sng" algn="ctr">
                      <a:solidFill>
                        <a:schemeClr val="tx1"/>
                      </a:solidFill>
                      <a:prstDash val="solid"/>
                      <a:round/>
                      <a:headEnd type="none" w="med" len="med"/>
                      <a:tailEnd type="none" w="med" len="med"/>
                    </a:lnT>
                  </a:tcPr>
                </a:tc>
                <a:tc>
                  <a:txBody>
                    <a:bodyPr/>
                    <a:lstStyle/>
                    <a:p>
                      <a:r>
                        <a:rPr lang="en-US" sz="1400" dirty="0"/>
                        <a:t>Private </a:t>
                      </a:r>
                      <a:r>
                        <a:rPr lang="en-US" sz="1400" dirty="0" smtClean="0"/>
                        <a:t>(ft.)</a:t>
                      </a:r>
                      <a:endParaRPr lang="en-US" sz="1400" dirty="0"/>
                    </a:p>
                  </a:txBody>
                  <a:tcPr>
                    <a:lnT w="12700" cap="flat" cmpd="sng" algn="ctr">
                      <a:solidFill>
                        <a:schemeClr val="tx1"/>
                      </a:solidFill>
                      <a:prstDash val="solid"/>
                      <a:round/>
                      <a:headEnd type="none" w="med" len="med"/>
                      <a:tailEnd type="none" w="med" len="med"/>
                    </a:lnT>
                  </a:tcPr>
                </a:tc>
                <a:tc>
                  <a:txBody>
                    <a:bodyPr/>
                    <a:lstStyle/>
                    <a:p>
                      <a:r>
                        <a:rPr lang="en-US" sz="1400" dirty="0"/>
                        <a:t>ID (mm)</a:t>
                      </a:r>
                    </a:p>
                  </a:txBody>
                  <a:tcPr>
                    <a:lnT w="12700" cap="flat" cmpd="sng" algn="ctr">
                      <a:solidFill>
                        <a:schemeClr val="tx1"/>
                      </a:solidFill>
                      <a:prstDash val="solid"/>
                      <a:round/>
                      <a:headEnd type="none" w="med" len="med"/>
                      <a:tailEnd type="none" w="med" len="med"/>
                    </a:lnT>
                  </a:tcPr>
                </a:tc>
                <a:tc>
                  <a:txBody>
                    <a:bodyPr/>
                    <a:lstStyle/>
                    <a:p>
                      <a:r>
                        <a:rPr lang="en-US" sz="1400" dirty="0"/>
                        <a:t>Type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0"/>
                  </a:ext>
                </a:extLst>
              </a:tr>
              <a:tr h="370840">
                <a:tc>
                  <a:txBody>
                    <a:bodyPr/>
                    <a:lstStyle/>
                    <a:p>
                      <a:r>
                        <a:rPr lang="en-US" sz="1400" dirty="0"/>
                        <a:t>1017 8</a:t>
                      </a:r>
                      <a:r>
                        <a:rPr lang="en-US" sz="1400" baseline="30000" dirty="0"/>
                        <a:t>th</a:t>
                      </a:r>
                      <a:endParaRPr lang="en-US" sz="1400" dirty="0"/>
                    </a:p>
                  </a:txBody>
                  <a:tcPr>
                    <a:lnL w="12700" cap="flat" cmpd="sng" algn="ctr">
                      <a:solidFill>
                        <a:schemeClr val="tx1"/>
                      </a:solidFill>
                      <a:prstDash val="solid"/>
                      <a:round/>
                      <a:headEnd type="none" w="med" len="med"/>
                      <a:tailEnd type="none" w="med" len="med"/>
                    </a:lnL>
                  </a:tcPr>
                </a:tc>
                <a:tc>
                  <a:txBody>
                    <a:bodyPr/>
                    <a:lstStyle/>
                    <a:p>
                      <a:r>
                        <a:rPr lang="en-US" sz="1400" dirty="0" smtClean="0"/>
                        <a:t>46</a:t>
                      </a:r>
                      <a:endParaRPr lang="en-US" sz="1400" dirty="0"/>
                    </a:p>
                  </a:txBody>
                  <a:tcPr/>
                </a:tc>
                <a:tc>
                  <a:txBody>
                    <a:bodyPr/>
                    <a:lstStyle/>
                    <a:p>
                      <a:r>
                        <a:rPr lang="en-US" sz="1400" dirty="0" smtClean="0"/>
                        <a:t>35</a:t>
                      </a:r>
                      <a:endParaRPr lang="en-US" sz="1400" dirty="0"/>
                    </a:p>
                  </a:txBody>
                  <a:tcPr/>
                </a:tc>
                <a:tc>
                  <a:txBody>
                    <a:bodyPr/>
                    <a:lstStyle/>
                    <a:p>
                      <a:r>
                        <a:rPr lang="en-US" sz="1400" dirty="0"/>
                        <a:t>15</a:t>
                      </a:r>
                    </a:p>
                  </a:txBody>
                  <a:tcPr/>
                </a:tc>
                <a:tc>
                  <a:txBody>
                    <a:bodyPr/>
                    <a:lstStyle/>
                    <a:p>
                      <a:r>
                        <a:rPr lang="en-US" sz="1400" dirty="0"/>
                        <a:t>Lead</a:t>
                      </a:r>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370840">
                <a:tc>
                  <a:txBody>
                    <a:bodyPr/>
                    <a:lstStyle/>
                    <a:p>
                      <a:r>
                        <a:rPr lang="en-US" sz="1400" dirty="0"/>
                        <a:t>428 10</a:t>
                      </a:r>
                      <a:r>
                        <a:rPr lang="en-US" sz="1400" baseline="30000" dirty="0"/>
                        <a:t>th</a:t>
                      </a:r>
                      <a:endParaRPr lang="en-US" sz="1400" dirty="0"/>
                    </a:p>
                  </a:txBody>
                  <a:tcPr>
                    <a:lnL w="12700" cap="flat" cmpd="sng" algn="ctr">
                      <a:solidFill>
                        <a:schemeClr val="tx1"/>
                      </a:solidFill>
                      <a:prstDash val="solid"/>
                      <a:round/>
                      <a:headEnd type="none" w="med" len="med"/>
                      <a:tailEnd type="none" w="med" len="med"/>
                    </a:lnL>
                  </a:tcPr>
                </a:tc>
                <a:tc>
                  <a:txBody>
                    <a:bodyPr/>
                    <a:lstStyle/>
                    <a:p>
                      <a:r>
                        <a:rPr lang="en-US" sz="1400" dirty="0" smtClean="0"/>
                        <a:t>46</a:t>
                      </a:r>
                      <a:endParaRPr lang="en-US" sz="1400" dirty="0"/>
                    </a:p>
                  </a:txBody>
                  <a:tcPr/>
                </a:tc>
                <a:tc>
                  <a:txBody>
                    <a:bodyPr/>
                    <a:lstStyle/>
                    <a:p>
                      <a:r>
                        <a:rPr lang="en-US" sz="1400" dirty="0" smtClean="0"/>
                        <a:t>15</a:t>
                      </a:r>
                      <a:endParaRPr lang="en-US" sz="1400" dirty="0"/>
                    </a:p>
                  </a:txBody>
                  <a:tcPr/>
                </a:tc>
                <a:tc>
                  <a:txBody>
                    <a:bodyPr/>
                    <a:lstStyle/>
                    <a:p>
                      <a:r>
                        <a:rPr lang="en-US" sz="1400" dirty="0"/>
                        <a:t>12</a:t>
                      </a:r>
                    </a:p>
                  </a:txBody>
                  <a:tcPr/>
                </a:tc>
                <a:tc>
                  <a:txBody>
                    <a:bodyPr/>
                    <a:lstStyle/>
                    <a:p>
                      <a:r>
                        <a:rPr lang="en-US" sz="1400" dirty="0"/>
                        <a:t>Lead</a:t>
                      </a:r>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370840">
                <a:tc>
                  <a:txBody>
                    <a:bodyPr/>
                    <a:lstStyle/>
                    <a:p>
                      <a:r>
                        <a:rPr lang="en-US" sz="1400" dirty="0"/>
                        <a:t>424 8</a:t>
                      </a:r>
                      <a:r>
                        <a:rPr lang="en-US" sz="1400" baseline="30000" dirty="0"/>
                        <a:t>th</a:t>
                      </a:r>
                      <a:r>
                        <a:rPr lang="en-US" sz="1400" baseline="0" dirty="0"/>
                        <a:t>A</a:t>
                      </a:r>
                      <a:endParaRPr lang="en-US" sz="1400" dirty="0"/>
                    </a:p>
                  </a:txBody>
                  <a:tcPr>
                    <a:lnL w="12700" cap="flat" cmpd="sng" algn="ctr">
                      <a:solidFill>
                        <a:schemeClr val="tx1"/>
                      </a:solidFill>
                      <a:prstDash val="solid"/>
                      <a:round/>
                      <a:headEnd type="none" w="med" len="med"/>
                      <a:tailEnd type="none" w="med" len="med"/>
                    </a:lnL>
                  </a:tcPr>
                </a:tc>
                <a:tc>
                  <a:txBody>
                    <a:bodyPr/>
                    <a:lstStyle/>
                    <a:p>
                      <a:r>
                        <a:rPr lang="en-US" sz="1400" dirty="0" smtClean="0"/>
                        <a:t>20</a:t>
                      </a:r>
                      <a:endParaRPr lang="en-US" sz="1400" dirty="0"/>
                    </a:p>
                  </a:txBody>
                  <a:tcPr/>
                </a:tc>
                <a:tc>
                  <a:txBody>
                    <a:bodyPr/>
                    <a:lstStyle/>
                    <a:p>
                      <a:r>
                        <a:rPr lang="en-US" sz="1400" dirty="0" smtClean="0"/>
                        <a:t>19</a:t>
                      </a:r>
                      <a:endParaRPr lang="en-US" sz="1400" dirty="0"/>
                    </a:p>
                  </a:txBody>
                  <a:tcPr/>
                </a:tc>
                <a:tc>
                  <a:txBody>
                    <a:bodyPr/>
                    <a:lstStyle/>
                    <a:p>
                      <a:r>
                        <a:rPr lang="en-US" sz="1400" dirty="0"/>
                        <a:t>15</a:t>
                      </a:r>
                    </a:p>
                  </a:txBody>
                  <a:tcPr/>
                </a:tc>
                <a:tc>
                  <a:txBody>
                    <a:bodyPr/>
                    <a:lstStyle/>
                    <a:p>
                      <a:r>
                        <a:rPr lang="en-US" sz="1400" dirty="0"/>
                        <a:t>Lead</a:t>
                      </a:r>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370840">
                <a:tc>
                  <a:txBody>
                    <a:bodyPr/>
                    <a:lstStyle/>
                    <a:p>
                      <a:r>
                        <a:rPr lang="en-US" sz="1400" dirty="0"/>
                        <a:t>1214 19</a:t>
                      </a:r>
                      <a:r>
                        <a:rPr lang="en-US" sz="1400" baseline="30000" dirty="0"/>
                        <a:t>th</a:t>
                      </a:r>
                      <a:endParaRPr lang="en-US" sz="1400" dirty="0"/>
                    </a:p>
                  </a:txBody>
                  <a:tcPr>
                    <a:lnL w="12700" cap="flat" cmpd="sng" algn="ctr">
                      <a:solidFill>
                        <a:schemeClr val="tx1"/>
                      </a:solidFill>
                      <a:prstDash val="solid"/>
                      <a:round/>
                      <a:headEnd type="none" w="med" len="med"/>
                      <a:tailEnd type="none" w="med" len="med"/>
                    </a:lnL>
                  </a:tcPr>
                </a:tc>
                <a:tc>
                  <a:txBody>
                    <a:bodyPr/>
                    <a:lstStyle/>
                    <a:p>
                      <a:r>
                        <a:rPr lang="en-US" sz="1400" dirty="0" smtClean="0"/>
                        <a:t>49</a:t>
                      </a:r>
                      <a:endParaRPr lang="en-US" sz="1400" dirty="0"/>
                    </a:p>
                  </a:txBody>
                  <a:tcPr/>
                </a:tc>
                <a:tc>
                  <a:txBody>
                    <a:bodyPr/>
                    <a:lstStyle/>
                    <a:p>
                      <a:r>
                        <a:rPr lang="en-US" sz="1400" dirty="0" smtClean="0"/>
                        <a:t>14</a:t>
                      </a:r>
                      <a:endParaRPr lang="en-US" sz="1400" dirty="0"/>
                    </a:p>
                  </a:txBody>
                  <a:tcPr/>
                </a:tc>
                <a:tc>
                  <a:txBody>
                    <a:bodyPr/>
                    <a:lstStyle/>
                    <a:p>
                      <a:r>
                        <a:rPr lang="en-US" sz="1400" dirty="0"/>
                        <a:t>15</a:t>
                      </a:r>
                    </a:p>
                  </a:txBody>
                  <a:tcPr/>
                </a:tc>
                <a:tc>
                  <a:txBody>
                    <a:bodyPr/>
                    <a:lstStyle/>
                    <a:p>
                      <a:r>
                        <a:rPr lang="en-US" sz="1400" dirty="0"/>
                        <a:t>Copper</a:t>
                      </a:r>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4"/>
                  </a:ext>
                </a:extLst>
              </a:tr>
              <a:tr h="370840">
                <a:tc>
                  <a:txBody>
                    <a:bodyPr/>
                    <a:lstStyle/>
                    <a:p>
                      <a:r>
                        <a:rPr lang="en-US" sz="1400" dirty="0"/>
                        <a:t>1925 7</a:t>
                      </a:r>
                      <a:r>
                        <a:rPr lang="en-US" sz="1400" baseline="30000" dirty="0"/>
                        <a:t>th</a:t>
                      </a:r>
                      <a:endParaRPr lang="en-US" sz="1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46</a:t>
                      </a:r>
                      <a:endParaRPr lang="en-US" sz="1400" dirty="0"/>
                    </a:p>
                  </a:txBody>
                  <a:tcPr>
                    <a:lnB w="12700" cap="flat" cmpd="sng" algn="ctr">
                      <a:solidFill>
                        <a:schemeClr val="tx1"/>
                      </a:solidFill>
                      <a:prstDash val="solid"/>
                      <a:round/>
                      <a:headEnd type="none" w="med" len="med"/>
                      <a:tailEnd type="none" w="med" len="med"/>
                    </a:lnB>
                  </a:tcPr>
                </a:tc>
                <a:tc>
                  <a:txBody>
                    <a:bodyPr/>
                    <a:lstStyle/>
                    <a:p>
                      <a:r>
                        <a:rPr lang="en-US" sz="1400" dirty="0" smtClean="0"/>
                        <a:t>18</a:t>
                      </a:r>
                      <a:endParaRPr lang="en-US" sz="1400" dirty="0"/>
                    </a:p>
                  </a:txBody>
                  <a:tcPr>
                    <a:lnB w="12700" cap="flat" cmpd="sng" algn="ctr">
                      <a:solidFill>
                        <a:schemeClr val="tx1"/>
                      </a:solidFill>
                      <a:prstDash val="solid"/>
                      <a:round/>
                      <a:headEnd type="none" w="med" len="med"/>
                      <a:tailEnd type="none" w="med" len="med"/>
                    </a:lnB>
                  </a:tcPr>
                </a:tc>
                <a:tc>
                  <a:txBody>
                    <a:bodyPr/>
                    <a:lstStyle/>
                    <a:p>
                      <a:r>
                        <a:rPr lang="en-US" sz="1400" dirty="0"/>
                        <a:t>15</a:t>
                      </a:r>
                    </a:p>
                  </a:txBody>
                  <a:tcPr>
                    <a:lnB w="12700" cap="flat" cmpd="sng" algn="ctr">
                      <a:solidFill>
                        <a:schemeClr val="tx1"/>
                      </a:solidFill>
                      <a:prstDash val="solid"/>
                      <a:round/>
                      <a:headEnd type="none" w="med" len="med"/>
                      <a:tailEnd type="none" w="med" len="med"/>
                    </a:lnB>
                  </a:tcPr>
                </a:tc>
                <a:tc>
                  <a:txBody>
                    <a:bodyPr/>
                    <a:lstStyle/>
                    <a:p>
                      <a:r>
                        <a:rPr lang="en-US" sz="1400" dirty="0"/>
                        <a:t>Lead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3505810"/>
            <a:ext cx="7086600" cy="2867025"/>
          </a:xfrm>
          <a:prstGeom prst="rect">
            <a:avLst/>
          </a:prstGeom>
          <a:ln>
            <a:solidFill>
              <a:schemeClr val="accent1"/>
            </a:solidFill>
          </a:ln>
        </p:spPr>
      </p:pic>
      <p:sp>
        <p:nvSpPr>
          <p:cNvPr id="5" name="Content Placeholder 4"/>
          <p:cNvSpPr txBox="1">
            <a:spLocks/>
          </p:cNvSpPr>
          <p:nvPr/>
        </p:nvSpPr>
        <p:spPr>
          <a:xfrm>
            <a:off x="385855" y="1124700"/>
            <a:ext cx="2688350" cy="206000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4450" indent="0">
              <a:buNone/>
            </a:pPr>
            <a:endParaRPr lang="en-US" sz="1400" dirty="0">
              <a:solidFill>
                <a:schemeClr val="accent4">
                  <a:lumMod val="50000"/>
                </a:schemeClr>
              </a:solidFill>
            </a:endParaRPr>
          </a:p>
          <a:p>
            <a:pPr marL="44450" lvl="1" indent="0"/>
            <a:r>
              <a:rPr lang="en-US" sz="1400" dirty="0">
                <a:solidFill>
                  <a:schemeClr val="accent4">
                    <a:lumMod val="50000"/>
                  </a:schemeClr>
                </a:solidFill>
              </a:rPr>
              <a:t>2010 Field Trial</a:t>
            </a:r>
            <a:br>
              <a:rPr lang="en-US" sz="1400" dirty="0">
                <a:solidFill>
                  <a:schemeClr val="accent4">
                    <a:lumMod val="50000"/>
                  </a:schemeClr>
                </a:solidFill>
              </a:rPr>
            </a:br>
            <a:endParaRPr lang="en-US" sz="1400" dirty="0">
              <a:solidFill>
                <a:schemeClr val="accent4">
                  <a:lumMod val="50000"/>
                </a:schemeClr>
              </a:solidFill>
            </a:endParaRPr>
          </a:p>
          <a:p>
            <a:pPr marL="44450" lvl="1" indent="0"/>
            <a:r>
              <a:rPr lang="en-US" sz="1400" dirty="0">
                <a:solidFill>
                  <a:schemeClr val="accent4">
                    <a:lumMod val="50000"/>
                  </a:schemeClr>
                </a:solidFill>
              </a:rPr>
              <a:t>Pre &amp; Post Lead Results</a:t>
            </a:r>
            <a:br>
              <a:rPr lang="en-US" sz="1400" dirty="0">
                <a:solidFill>
                  <a:schemeClr val="accent4">
                    <a:lumMod val="50000"/>
                  </a:schemeClr>
                </a:solidFill>
              </a:rPr>
            </a:br>
            <a:endParaRPr lang="en-US" sz="1400" dirty="0">
              <a:solidFill>
                <a:schemeClr val="accent4">
                  <a:lumMod val="50000"/>
                </a:schemeClr>
              </a:solidFill>
            </a:endParaRPr>
          </a:p>
          <a:p>
            <a:pPr marL="44450" lvl="1" indent="0"/>
            <a:r>
              <a:rPr lang="en-US" sz="1400" dirty="0">
                <a:solidFill>
                  <a:schemeClr val="accent4">
                    <a:lumMod val="50000"/>
                  </a:schemeClr>
                </a:solidFill>
              </a:rPr>
              <a:t>Importance of Proper Fittings</a:t>
            </a:r>
          </a:p>
          <a:p>
            <a:pPr marL="318770" lvl="3" indent="0"/>
            <a:r>
              <a:rPr lang="en-US" sz="1200" dirty="0">
                <a:solidFill>
                  <a:schemeClr val="accent4">
                    <a:lumMod val="50000"/>
                  </a:schemeClr>
                </a:solidFill>
              </a:rPr>
              <a:t>Also Addressed In Louisville</a:t>
            </a:r>
          </a:p>
          <a:p>
            <a:pPr lvl="1"/>
            <a:endParaRPr lang="en-US" sz="1400" dirty="0">
              <a:solidFill>
                <a:schemeClr val="accent4">
                  <a:lumMod val="50000"/>
                </a:schemeClr>
              </a:solidFill>
            </a:endParaRPr>
          </a:p>
          <a:p>
            <a:pPr marL="45720" indent="0">
              <a:buNone/>
            </a:pPr>
            <a:endParaRPr lang="en-US" sz="1400" dirty="0">
              <a:solidFill>
                <a:schemeClr val="accent4">
                  <a:lumMod val="50000"/>
                </a:schemeClr>
              </a:solidFill>
            </a:endParaRPr>
          </a:p>
        </p:txBody>
      </p:sp>
      <p:sp>
        <p:nvSpPr>
          <p:cNvPr id="7" name="Slide Number Placeholder 6"/>
          <p:cNvSpPr>
            <a:spLocks noGrp="1"/>
          </p:cNvSpPr>
          <p:nvPr>
            <p:ph type="sldNum" sz="quarter" idx="12"/>
          </p:nvPr>
        </p:nvSpPr>
        <p:spPr/>
        <p:txBody>
          <a:bodyPr/>
          <a:lstStyle/>
          <a:p>
            <a:fld id="{A09380D0-DBF4-445D-B933-FF0CF90DC860}" type="slidenum">
              <a:rPr lang="en-US" smtClean="0"/>
              <a:t>19</a:t>
            </a:fld>
            <a:endParaRPr lang="en-US" dirty="0"/>
          </a:p>
        </p:txBody>
      </p:sp>
    </p:spTree>
    <p:extLst>
      <p:ext uri="{BB962C8B-B14F-4D97-AF65-F5344CB8AC3E}">
        <p14:creationId xmlns:p14="http://schemas.microsoft.com/office/powerpoint/2010/main" val="2738167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49" y="1124700"/>
            <a:ext cx="9142195" cy="5146270"/>
          </a:xfrm>
          <a:prstGeom prst="rect">
            <a:avLst/>
          </a:prstGeom>
          <a:noFill/>
        </p:spPr>
        <p:txBody>
          <a:bodyPr wrap="square" numCol="2" spcCol="274320" rtlCol="0">
            <a:noAutofit/>
          </a:bodyPr>
          <a:lstStyle/>
          <a:p>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1. What is Neofit?</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	NSF 61 Certified</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b.	Neofit Basics</a:t>
            </a:r>
          </a:p>
          <a:p>
            <a:pPr marL="914400" indent="-457200">
              <a:buAutoNum type="alphaLcPeriod" startAt="3"/>
            </a:pP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Liner Type </a:t>
            </a:r>
            <a:endParaRPr lang="en-US" sz="2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marL="914400" indent="-457200">
              <a:buAutoNum type="alphaLcPeriod" startAt="3"/>
            </a:pPr>
            <a:r>
              <a:rPr lang="en-US" sz="2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Extreme </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Testing </a:t>
            </a:r>
          </a:p>
          <a:p>
            <a:pPr marL="971550" indent="-514350">
              <a:buFont typeface="+mj-lt"/>
              <a:buAutoNum type="alphaLcPeriod" startAt="3"/>
            </a:pPr>
            <a:r>
              <a:rPr lang="en-US" sz="2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PET</a:t>
            </a:r>
            <a:endPar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marL="971550" indent="-514350">
              <a:buFont typeface="+mj-lt"/>
              <a:buAutoNum type="alphaLcPeriod" startAt="3"/>
            </a:pP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LCR</a:t>
            </a:r>
          </a:p>
          <a:p>
            <a:pPr marL="457200"/>
            <a:endPar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2. Case Studies</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	Other Countries and History</a:t>
            </a:r>
          </a:p>
          <a:p>
            <a:pPr marL="914400" indent="-457200">
              <a:buAutoNum type="alphaLcPeriod" startAt="2"/>
            </a:pP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France Case </a:t>
            </a:r>
            <a:r>
              <a:rPr lang="en-US" sz="2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Studies</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p>
          <a:p>
            <a:pPr marL="914400" indent="-457200">
              <a:buAutoNum type="alphaLcPeriod" startAt="3"/>
            </a:pP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North American Installs</a:t>
            </a:r>
          </a:p>
          <a:p>
            <a:pPr marL="914400" indent="-457200">
              <a:buFontTx/>
              <a:buAutoNum type="alphaLcPeriod" startAt="3"/>
            </a:pP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Wessex Water</a:t>
            </a:r>
          </a:p>
          <a:p>
            <a:pPr marL="914400" indent="-457200">
              <a:buFontTx/>
              <a:buAutoNum type="alphaLcPeriod" startAt="3"/>
            </a:pP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Louisville</a:t>
            </a:r>
          </a:p>
          <a:p>
            <a:pPr marL="914400" indent="-457200">
              <a:buAutoNum type="alphaLcPeriod" startAt="3"/>
            </a:pPr>
            <a:r>
              <a:rPr lang="en-US" sz="2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Calgary</a:t>
            </a:r>
          </a:p>
          <a:p>
            <a:pPr marL="914400" indent="-457200">
              <a:buAutoNum type="alphaLcPeriod" startAt="3"/>
            </a:pPr>
            <a:endPar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3. Installation</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	Basic Setup</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b.	Timeline</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c.	Construction Process</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d.	Lining at Valves</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e.	Cleaning</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f.	Video</a:t>
            </a:r>
          </a:p>
          <a:p>
            <a:pPr marL="914400" indent="-457200">
              <a:buAutoNum type="alphaLcPeriod" startAt="7"/>
            </a:pP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Finished Installations </a:t>
            </a:r>
          </a:p>
          <a:p>
            <a:pPr marL="457200">
              <a:tabLst>
                <a:tab pos="58738" algn="l"/>
              </a:tabLst>
            </a:pPr>
            <a:endPar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4. Costs &amp; Comparisons</a:t>
            </a:r>
          </a:p>
          <a:p>
            <a:pPr marL="457200"/>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	Estimated savings</a:t>
            </a:r>
          </a:p>
          <a:p>
            <a:pPr marL="914400" indent="-457200">
              <a:buAutoNum type="alphaLcPeriod" startAt="2"/>
            </a:pP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Warranty</a:t>
            </a:r>
          </a:p>
          <a:p>
            <a:endPar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5. Q&amp;A Session</a:t>
            </a:r>
          </a:p>
          <a:p>
            <a:endParaRPr lang="en-US" sz="1050" dirty="0">
              <a:solidFill>
                <a:schemeClr val="accent4">
                  <a:lumMod val="50000"/>
                </a:schemeClr>
              </a:solidFill>
            </a:endParaRPr>
          </a:p>
        </p:txBody>
      </p:sp>
      <p:sp>
        <p:nvSpPr>
          <p:cNvPr id="6" name="TextBox 5"/>
          <p:cNvSpPr txBox="1"/>
          <p:nvPr/>
        </p:nvSpPr>
        <p:spPr>
          <a:xfrm>
            <a:off x="385854" y="222182"/>
            <a:ext cx="7067578" cy="499265"/>
          </a:xfrm>
          <a:prstGeom prst="rect">
            <a:avLst/>
          </a:prstGeom>
          <a:noFill/>
        </p:spPr>
        <p:txBody>
          <a:bodyPr wrap="square" numCol="2" rtlCol="0">
            <a:no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Contents</a:t>
            </a:r>
            <a:endParaRPr lang="en-US" sz="1050"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A09380D0-DBF4-445D-B933-FF0CF90DC860}" type="slidenum">
              <a:rPr lang="en-US" smtClean="0"/>
              <a:t>2</a:t>
            </a:fld>
            <a:endParaRPr lang="en-US" dirty="0"/>
          </a:p>
        </p:txBody>
      </p:sp>
    </p:spTree>
    <p:extLst>
      <p:ext uri="{BB962C8B-B14F-4D97-AF65-F5344CB8AC3E}">
        <p14:creationId xmlns:p14="http://schemas.microsoft.com/office/powerpoint/2010/main" val="1873129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47450" y="855866"/>
            <a:ext cx="5722345" cy="1420984"/>
          </a:xfrm>
        </p:spPr>
        <p:txBody>
          <a:bodyPr>
            <a:normAutofit/>
          </a:bodyPr>
          <a:lstStyle/>
          <a:p>
            <a:pPr marL="228600" lvl="1"/>
            <a:r>
              <a:rPr lang="en-US" sz="1600" dirty="0" smtClean="0"/>
              <a:t>Recent Installations</a:t>
            </a:r>
          </a:p>
          <a:p>
            <a:pPr marL="228600" lvl="1"/>
            <a:r>
              <a:rPr lang="en-US" sz="1600" dirty="0" smtClean="0"/>
              <a:t>Approval in Wisconsin and Iowa for Live-Installations</a:t>
            </a:r>
          </a:p>
          <a:p>
            <a:pPr marL="502920" lvl="2"/>
            <a:r>
              <a:rPr lang="en-US" sz="1400" dirty="0" smtClean="0"/>
              <a:t>Wauwatosa, WI 1” Lead Water Line</a:t>
            </a:r>
          </a:p>
          <a:p>
            <a:pPr marL="502920" lvl="2"/>
            <a:endParaRPr lang="en-US" sz="1400" dirty="0"/>
          </a:p>
          <a:p>
            <a:pPr lvl="1"/>
            <a:endParaRPr lang="en-US" sz="1600" dirty="0"/>
          </a:p>
          <a:p>
            <a:pPr lvl="1"/>
            <a:endParaRPr lang="en-US" sz="1600" dirty="0"/>
          </a:p>
          <a:p>
            <a:pPr lvl="1"/>
            <a:endParaRPr lang="en-US" sz="1600" dirty="0"/>
          </a:p>
          <a:p>
            <a:pPr lvl="1"/>
            <a:endParaRPr lang="en-US" sz="1600" dirty="0"/>
          </a:p>
          <a:p>
            <a:pPr lvl="1"/>
            <a:endParaRPr lang="en-US" sz="1600" dirty="0"/>
          </a:p>
          <a:p>
            <a:pPr marL="365760" lvl="1" indent="0">
              <a:buNone/>
            </a:pPr>
            <a:endParaRPr lang="en-US" sz="1600" dirty="0"/>
          </a:p>
          <a:p>
            <a:pPr lvl="1"/>
            <a:endParaRPr lang="en-US" sz="1600" dirty="0"/>
          </a:p>
          <a:p>
            <a:pPr lvl="1"/>
            <a:endParaRPr lang="en-US" sz="1600" dirty="0"/>
          </a:p>
          <a:p>
            <a:pPr marL="365760" lvl="1" indent="0">
              <a:buNone/>
            </a:pPr>
            <a:endParaRPr lang="en-US" sz="1600" dirty="0"/>
          </a:p>
          <a:p>
            <a:pPr marL="365760" lvl="1" indent="0">
              <a:buNone/>
            </a:pPr>
            <a:endParaRPr lang="en-US" sz="1600" dirty="0"/>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rPr>
              <a:t>+</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Case Studies – </a:t>
            </a:r>
            <a:r>
              <a:rPr lang="en-US"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North America </a:t>
            </a:r>
            <a:endPar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p:txBody>
      </p:sp>
      <p:sp>
        <p:nvSpPr>
          <p:cNvPr id="11" name="Slide Number Placeholder 10"/>
          <p:cNvSpPr>
            <a:spLocks noGrp="1"/>
          </p:cNvSpPr>
          <p:nvPr>
            <p:ph type="sldNum" sz="quarter" idx="12"/>
          </p:nvPr>
        </p:nvSpPr>
        <p:spPr/>
        <p:txBody>
          <a:bodyPr/>
          <a:lstStyle/>
          <a:p>
            <a:fld id="{A09380D0-DBF4-445D-B933-FF0CF90DC860}" type="slidenum">
              <a:rPr lang="en-US" smtClean="0"/>
              <a:t>20</a:t>
            </a:fld>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6250" b="3968"/>
          <a:stretch/>
        </p:blipFill>
        <p:spPr>
          <a:xfrm>
            <a:off x="577881" y="1892800"/>
            <a:ext cx="3891706" cy="2328673"/>
          </a:xfrm>
          <a:prstGeom prst="rect">
            <a:avLst/>
          </a:prstGeom>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4293" b="12833"/>
          <a:stretch/>
        </p:blipFill>
        <p:spPr bwMode="auto">
          <a:xfrm>
            <a:off x="922601" y="4542745"/>
            <a:ext cx="3372931" cy="162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ontent Placeholder 4"/>
          <p:cNvSpPr>
            <a:spLocks noGrp="1"/>
          </p:cNvSpPr>
          <p:nvPr>
            <p:ph sz="quarter" idx="4"/>
          </p:nvPr>
        </p:nvSpPr>
        <p:spPr>
          <a:xfrm>
            <a:off x="5032860" y="2718797"/>
            <a:ext cx="3937570" cy="384051"/>
          </a:xfrm>
        </p:spPr>
        <p:txBody>
          <a:bodyPr>
            <a:normAutofit/>
          </a:bodyPr>
          <a:lstStyle/>
          <a:p>
            <a:pPr marL="502920" lvl="2"/>
            <a:r>
              <a:rPr lang="en-US" sz="1400" dirty="0"/>
              <a:t>Van Meter, Iowa 1” copper water line</a:t>
            </a:r>
          </a:p>
          <a:p>
            <a:pPr marL="502920" lvl="2"/>
            <a:endParaRPr lang="en-US" sz="1400" dirty="0"/>
          </a:p>
          <a:p>
            <a:pPr lvl="1"/>
            <a:endParaRPr lang="en-US" sz="1600" dirty="0"/>
          </a:p>
          <a:p>
            <a:pPr lvl="1"/>
            <a:endParaRPr lang="en-US" sz="1600" dirty="0"/>
          </a:p>
          <a:p>
            <a:pPr lvl="1"/>
            <a:endParaRPr lang="en-US" sz="1600" dirty="0"/>
          </a:p>
          <a:p>
            <a:pPr lvl="1"/>
            <a:endParaRPr lang="en-US" sz="1600" dirty="0"/>
          </a:p>
          <a:p>
            <a:pPr lvl="1"/>
            <a:endParaRPr lang="en-US" sz="1600" dirty="0"/>
          </a:p>
          <a:p>
            <a:pPr marL="365760" lvl="1" indent="0">
              <a:buNone/>
            </a:pPr>
            <a:endParaRPr lang="en-US" sz="1600" dirty="0"/>
          </a:p>
          <a:p>
            <a:pPr lvl="1"/>
            <a:endParaRPr lang="en-US" sz="1600" dirty="0"/>
          </a:p>
          <a:p>
            <a:pPr lvl="1"/>
            <a:endParaRPr lang="en-US" sz="1600" dirty="0"/>
          </a:p>
          <a:p>
            <a:pPr marL="365760" lvl="1" indent="0">
              <a:buNone/>
            </a:pPr>
            <a:endParaRPr lang="en-US" sz="1600" dirty="0"/>
          </a:p>
          <a:p>
            <a:pPr marL="365760" lvl="1" indent="0">
              <a:buNone/>
            </a:pPr>
            <a:endParaRPr lang="en-US" sz="1600" dirty="0"/>
          </a:p>
        </p:txBody>
      </p:sp>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8346" b="15265"/>
          <a:stretch/>
        </p:blipFill>
        <p:spPr>
          <a:xfrm>
            <a:off x="5224885" y="3083355"/>
            <a:ext cx="3681551" cy="2109216"/>
          </a:xfrm>
          <a:prstGeom prst="rect">
            <a:avLst/>
          </a:prstGeom>
        </p:spPr>
      </p:pic>
    </p:spTree>
    <p:extLst>
      <p:ext uri="{BB962C8B-B14F-4D97-AF65-F5344CB8AC3E}">
        <p14:creationId xmlns:p14="http://schemas.microsoft.com/office/powerpoint/2010/main" val="3258014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Fittings</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dirty="0">
              <a:solidFill>
                <a:schemeClr val="accent4">
                  <a:lumMod val="50000"/>
                </a:schemeClr>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723" t="23448" r="4410" b="24828"/>
          <a:stretch/>
        </p:blipFill>
        <p:spPr>
          <a:xfrm>
            <a:off x="6695452" y="4295998"/>
            <a:ext cx="2167758" cy="1773621"/>
          </a:xfrm>
          <a:prstGeom prst="rect">
            <a:avLst/>
          </a:prstGeom>
          <a:ln>
            <a:solidFill>
              <a:schemeClr val="accent1"/>
            </a:solidFill>
          </a:ln>
        </p:spPr>
      </p:pic>
      <p:sp>
        <p:nvSpPr>
          <p:cNvPr id="17" name="Content Placeholder 4"/>
          <p:cNvSpPr>
            <a:spLocks noGrp="1"/>
          </p:cNvSpPr>
          <p:nvPr>
            <p:ph sz="quarter" idx="4"/>
          </p:nvPr>
        </p:nvSpPr>
        <p:spPr>
          <a:xfrm>
            <a:off x="309045" y="894270"/>
            <a:ext cx="7834620" cy="4414607"/>
          </a:xfrm>
        </p:spPr>
        <p:txBody>
          <a:bodyPr>
            <a:normAutofit/>
          </a:bodyPr>
          <a:lstStyle/>
          <a:p>
            <a:r>
              <a:rPr lang="en-US" sz="1600" dirty="0"/>
              <a:t>Calgary &amp; Louisville </a:t>
            </a:r>
            <a:r>
              <a:rPr lang="en-US" sz="1600" dirty="0" smtClean="0"/>
              <a:t>Fittings </a:t>
            </a:r>
            <a:br>
              <a:rPr lang="en-US" sz="1600" dirty="0" smtClean="0"/>
            </a:br>
            <a:r>
              <a:rPr lang="en-US" sz="1600" dirty="0" smtClean="0"/>
              <a:t>–the important of proper fittings</a:t>
            </a:r>
            <a:endParaRPr lang="en-US" sz="1600" dirty="0"/>
          </a:p>
        </p:txBody>
      </p:sp>
      <p:grpSp>
        <p:nvGrpSpPr>
          <p:cNvPr id="5" name="Group 4"/>
          <p:cNvGrpSpPr/>
          <p:nvPr/>
        </p:nvGrpSpPr>
        <p:grpSpPr>
          <a:xfrm>
            <a:off x="6632276" y="563477"/>
            <a:ext cx="2294111" cy="3490827"/>
            <a:chOff x="3084394" y="461204"/>
            <a:chExt cx="2294111" cy="349082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013" t="22140" r="21009" b="45409"/>
            <a:stretch/>
          </p:blipFill>
          <p:spPr>
            <a:xfrm>
              <a:off x="3084394" y="461204"/>
              <a:ext cx="2294111" cy="1506234"/>
            </a:xfrm>
            <a:prstGeom prst="rect">
              <a:avLst/>
            </a:prstGeom>
            <a:ln>
              <a:solidFill>
                <a:schemeClr val="accent1"/>
              </a:solidFill>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679" t="34098" r="20344" b="23145"/>
            <a:stretch/>
          </p:blipFill>
          <p:spPr>
            <a:xfrm>
              <a:off x="3084394" y="1967438"/>
              <a:ext cx="2294111" cy="1984593"/>
            </a:xfrm>
            <a:prstGeom prst="rect">
              <a:avLst/>
            </a:prstGeom>
            <a:ln>
              <a:solidFill>
                <a:schemeClr val="accent1"/>
              </a:solidFill>
            </a:ln>
          </p:spPr>
        </p:pic>
      </p:grpSp>
      <p:sp>
        <p:nvSpPr>
          <p:cNvPr id="7" name="Slide Number Placeholder 6"/>
          <p:cNvSpPr>
            <a:spLocks noGrp="1"/>
          </p:cNvSpPr>
          <p:nvPr>
            <p:ph type="sldNum" sz="quarter" idx="12"/>
          </p:nvPr>
        </p:nvSpPr>
        <p:spPr/>
        <p:txBody>
          <a:bodyPr/>
          <a:lstStyle/>
          <a:p>
            <a:fld id="{A09380D0-DBF4-445D-B933-FF0CF90DC860}" type="slidenum">
              <a:rPr lang="en-US" smtClean="0"/>
              <a:t>21</a:t>
            </a:fld>
            <a:endParaRPr lang="en-US" dirty="0"/>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2500" t="2993" b="14850"/>
          <a:stretch/>
        </p:blipFill>
        <p:spPr>
          <a:xfrm>
            <a:off x="3765495" y="969872"/>
            <a:ext cx="2587752" cy="1822294"/>
          </a:xfrm>
          <a:prstGeom prst="rect">
            <a:avLst/>
          </a:prstGeom>
          <a:ln>
            <a:solidFill>
              <a:schemeClr val="accent1"/>
            </a:solidFill>
          </a:ln>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20366" t="16537" r="12069" b="22698"/>
          <a:stretch/>
        </p:blipFill>
        <p:spPr>
          <a:xfrm>
            <a:off x="3768543" y="2792166"/>
            <a:ext cx="2584704" cy="1743456"/>
          </a:xfrm>
          <a:prstGeom prst="rect">
            <a:avLst/>
          </a:prstGeom>
          <a:ln>
            <a:solidFill>
              <a:schemeClr val="accent1"/>
            </a:solidFill>
          </a:ln>
        </p:spPr>
      </p:pic>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8243" r="6605" b="15683"/>
          <a:stretch/>
        </p:blipFill>
        <p:spPr>
          <a:xfrm>
            <a:off x="3720398" y="4866534"/>
            <a:ext cx="1881509" cy="1394641"/>
          </a:xfrm>
          <a:prstGeom prst="rect">
            <a:avLst/>
          </a:prstGeom>
          <a:ln>
            <a:solidFill>
              <a:schemeClr val="bg2">
                <a:lumMod val="50000"/>
              </a:schemeClr>
            </a:solidFill>
          </a:ln>
        </p:spPr>
      </p:pic>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l="12587" t="19944" r="26119" b="23131"/>
          <a:stretch/>
        </p:blipFill>
        <p:spPr>
          <a:xfrm>
            <a:off x="1000335" y="1652050"/>
            <a:ext cx="1959310" cy="2426208"/>
          </a:xfrm>
          <a:prstGeom prst="rect">
            <a:avLst/>
          </a:prstGeom>
          <a:ln>
            <a:solidFill>
              <a:schemeClr val="bg2">
                <a:lumMod val="50000"/>
              </a:schemeClr>
            </a:solidFill>
          </a:ln>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9475" y="4504340"/>
            <a:ext cx="2218254" cy="1756835"/>
          </a:xfrm>
          <a:prstGeom prst="rect">
            <a:avLst/>
          </a:prstGeom>
          <a:ln>
            <a:solidFill>
              <a:schemeClr val="bg2">
                <a:lumMod val="50000"/>
              </a:schemeClr>
            </a:solidFill>
          </a:ln>
        </p:spPr>
      </p:pic>
    </p:spTree>
    <p:extLst>
      <p:ext uri="{BB962C8B-B14F-4D97-AF65-F5344CB8AC3E}">
        <p14:creationId xmlns:p14="http://schemas.microsoft.com/office/powerpoint/2010/main" val="1521234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Flow-Liner\AppData\Local\Microsoft\Windows\INetCache\IE\QLD9XDQU\house-clipart[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317" b="91667" l="3740" r="75610">
                        <a14:foregroundMark x1="35610" y1="21341" x2="35610" y2="21341"/>
                        <a14:foregroundMark x1="33659" y1="22967" x2="33659" y2="22967"/>
                        <a14:foregroundMark x1="33984" y1="24797" x2="33984" y2="24797"/>
                        <a14:foregroundMark x1="37886" y1="22764" x2="37886" y2="22764"/>
                        <a14:foregroundMark x1="42114" y1="19512" x2="42114" y2="19512"/>
                        <a14:foregroundMark x1="44390" y1="16057" x2="44390" y2="16057"/>
                        <a14:foregroundMark x1="47154" y1="13008" x2="47154" y2="13008"/>
                        <a14:foregroundMark x1="47154" y1="10366" x2="47154" y2="10366"/>
                        <a14:foregroundMark x1="43089" y1="14431" x2="43089" y2="14431"/>
                        <a14:foregroundMark x1="39512" y1="17683" x2="39512" y2="17683"/>
                        <a14:foregroundMark x1="34634" y1="21951" x2="34634" y2="21951"/>
                        <a14:foregroundMark x1="36911" y1="44715" x2="36911" y2="44715"/>
                        <a14:foregroundMark x1="37724" y1="45325" x2="37724" y2="45325"/>
                        <a14:foregroundMark x1="35122" y1="45528" x2="35122" y2="45528"/>
                        <a14:foregroundMark x1="37398" y1="52846" x2="12683" y2="52236"/>
                        <a14:foregroundMark x1="38211" y1="52846" x2="38211" y2="51626"/>
                        <a14:foregroundMark x1="25041" y1="61585" x2="27967" y2="73171"/>
                        <a14:foregroundMark x1="32846" y1="62805" x2="38537" y2="76016"/>
                        <a14:foregroundMark x1="35772" y1="61382" x2="26504" y2="58130"/>
                        <a14:foregroundMark x1="41463" y1="16463" x2="31382" y2="24593"/>
                        <a14:foregroundMark x1="43577" y1="17683" x2="30894" y2="28252"/>
                        <a14:foregroundMark x1="38537" y1="39634" x2="38537" y2="59146"/>
                        <a14:foregroundMark x1="39024" y1="23984" x2="38537" y2="45325"/>
                      </a14:backgroundRemoval>
                    </a14:imgEffect>
                  </a14:imgLayer>
                </a14:imgProps>
              </a:ext>
              <a:ext uri="{28A0092B-C50C-407E-A947-70E740481C1C}">
                <a14:useLocalDpi xmlns:a14="http://schemas.microsoft.com/office/drawing/2010/main" val="0"/>
              </a:ext>
            </a:extLst>
          </a:blip>
          <a:srcRect t="17781" r="61155"/>
          <a:stretch/>
        </p:blipFill>
        <p:spPr bwMode="auto">
          <a:xfrm>
            <a:off x="6868557" y="2237250"/>
            <a:ext cx="2275444" cy="35722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361450"/>
            <a:ext cx="9157138" cy="1524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2910568" y="5361450"/>
            <a:ext cx="6270032"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5361450"/>
            <a:ext cx="22479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Can 17"/>
          <p:cNvSpPr/>
          <p:nvPr/>
        </p:nvSpPr>
        <p:spPr>
          <a:xfrm rot="5400000">
            <a:off x="1106681" y="4586812"/>
            <a:ext cx="133725" cy="2347092"/>
          </a:xfrm>
          <a:prstGeom prst="ca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U-Turn Arrow 74"/>
          <p:cNvSpPr/>
          <p:nvPr/>
        </p:nvSpPr>
        <p:spPr>
          <a:xfrm rot="16200000">
            <a:off x="2792951" y="4573001"/>
            <a:ext cx="814896" cy="1524001"/>
          </a:xfrm>
          <a:prstGeom prst="uturnArrow">
            <a:avLst>
              <a:gd name="adj1" fmla="val 21401"/>
              <a:gd name="adj2" fmla="val 3741"/>
              <a:gd name="adj3" fmla="val 20135"/>
              <a:gd name="adj4" fmla="val 43750"/>
              <a:gd name="adj5" fmla="val 100000"/>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6" name="Straight Connector 25"/>
          <p:cNvCxnSpPr/>
          <p:nvPr/>
        </p:nvCxnSpPr>
        <p:spPr>
          <a:xfrm>
            <a:off x="4724400" y="4940566"/>
            <a:ext cx="1256614"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Picture 33"/>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34670" y="4418518"/>
            <a:ext cx="1065930" cy="1095332"/>
          </a:xfrm>
          <a:prstGeom prst="rect">
            <a:avLst/>
          </a:prstGeom>
        </p:spPr>
      </p:pic>
      <p:grpSp>
        <p:nvGrpSpPr>
          <p:cNvPr id="1037" name="Group 1036"/>
          <p:cNvGrpSpPr/>
          <p:nvPr/>
        </p:nvGrpSpPr>
        <p:grpSpPr>
          <a:xfrm>
            <a:off x="4267635" y="6047250"/>
            <a:ext cx="2818965" cy="276999"/>
            <a:chOff x="4267635" y="5271939"/>
            <a:chExt cx="2818965" cy="276999"/>
          </a:xfrm>
        </p:grpSpPr>
        <p:sp>
          <p:nvSpPr>
            <p:cNvPr id="76" name="TextBox 75"/>
            <p:cNvSpPr txBox="1"/>
            <p:nvPr/>
          </p:nvSpPr>
          <p:spPr>
            <a:xfrm>
              <a:off x="4267635" y="5271939"/>
              <a:ext cx="2818965" cy="276999"/>
            </a:xfrm>
            <a:prstGeom prst="rect">
              <a:avLst/>
            </a:prstGeom>
            <a:noFill/>
          </p:spPr>
          <p:txBody>
            <a:bodyPr wrap="square" rtlCol="0">
              <a:spAutoFit/>
            </a:bodyPr>
            <a:lstStyle/>
            <a:p>
              <a:pPr algn="ctr"/>
              <a:r>
                <a:rPr lang="en-US" sz="1200" dirty="0">
                  <a:solidFill>
                    <a:schemeClr val="bg1"/>
                  </a:solidFill>
                </a:rPr>
                <a:t>Up to 300ft/91 meters</a:t>
              </a:r>
            </a:p>
          </p:txBody>
        </p:sp>
        <p:cxnSp>
          <p:nvCxnSpPr>
            <p:cNvPr id="86" name="Straight Arrow Connector 85"/>
            <p:cNvCxnSpPr/>
            <p:nvPr/>
          </p:nvCxnSpPr>
          <p:spPr>
            <a:xfrm>
              <a:off x="6553200" y="5404763"/>
              <a:ext cx="3429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400550" y="5404763"/>
              <a:ext cx="3429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6792893" y="4132351"/>
            <a:ext cx="1052515" cy="378134"/>
          </a:xfrm>
          <a:prstGeom prst="rect">
            <a:avLst/>
          </a:prstGeom>
          <a:noFill/>
        </p:spPr>
        <p:txBody>
          <a:bodyPr wrap="square" lIns="0" tIns="0" rIns="0" bIns="0" rtlCol="0" anchor="ctr">
            <a:noAutofit/>
          </a:bodyPr>
          <a:lstStyle/>
          <a:p>
            <a:pPr lvl="0" algn="ctr"/>
            <a:r>
              <a:rPr lang="en-US" sz="1200" dirty="0">
                <a:solidFill>
                  <a:schemeClr val="accent4">
                    <a:lumMod val="50000"/>
                  </a:schemeClr>
                </a:solidFill>
              </a:rPr>
              <a:t>Auxiliary Heating Unit</a:t>
            </a:r>
          </a:p>
        </p:txBody>
      </p:sp>
      <p:sp>
        <p:nvSpPr>
          <p:cNvPr id="21" name="Bent Arrow 20"/>
          <p:cNvSpPr/>
          <p:nvPr/>
        </p:nvSpPr>
        <p:spPr>
          <a:xfrm rot="5400000">
            <a:off x="7457980" y="4337231"/>
            <a:ext cx="309937" cy="1433700"/>
          </a:xfrm>
          <a:prstGeom prst="bentArrow">
            <a:avLst>
              <a:gd name="adj1" fmla="val 25000"/>
              <a:gd name="adj2" fmla="val 18919"/>
              <a:gd name="adj3" fmla="val 34103"/>
              <a:gd name="adj4" fmla="val 43750"/>
            </a:avLst>
          </a:prstGeom>
          <a:solidFill>
            <a:schemeClr val="bg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2" name="TextBox 1031"/>
          <p:cNvSpPr txBox="1"/>
          <p:nvPr/>
        </p:nvSpPr>
        <p:spPr>
          <a:xfrm>
            <a:off x="241210" y="1047890"/>
            <a:ext cx="7441595" cy="17666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en-US" sz="1400" dirty="0">
                <a:solidFill>
                  <a:schemeClr val="accent4">
                    <a:lumMod val="50000"/>
                  </a:schemeClr>
                </a:solidFill>
                <a:latin typeface="+mj-lt"/>
              </a:rPr>
              <a:t>The Neofit</a:t>
            </a:r>
            <a:r>
              <a:rPr lang="en-US" sz="1400" dirty="0">
                <a:solidFill>
                  <a:schemeClr val="accent4">
                    <a:lumMod val="50000"/>
                  </a:schemeClr>
                </a:solidFill>
                <a:latin typeface="+mj-lt"/>
                <a:cs typeface="Times New Roman"/>
              </a:rPr>
              <a:t>®+ Plus System Is particularly suitable where alternative solutions prove to be disruptive, such as alongside other infrastructure, under road crossings, in congested ground with other utilities, and in customer properties under drives and gardens. It is also especially beneficial for lining old deteriorating pipes and lines with leaching contaminants, such as lead &amp; copper pipe, as it acts as a barrier.</a:t>
            </a:r>
            <a:endParaRPr lang="en-US" sz="1400" dirty="0">
              <a:solidFill>
                <a:schemeClr val="accent4">
                  <a:lumMod val="50000"/>
                </a:schemeClr>
              </a:solidFill>
              <a:latin typeface="+mj-lt"/>
            </a:endParaRPr>
          </a:p>
        </p:txBody>
      </p:sp>
      <p:sp>
        <p:nvSpPr>
          <p:cNvPr id="105" name="TextBox 104"/>
          <p:cNvSpPr txBox="1"/>
          <p:nvPr/>
        </p:nvSpPr>
        <p:spPr>
          <a:xfrm>
            <a:off x="45365" y="5846689"/>
            <a:ext cx="1935836" cy="276999"/>
          </a:xfrm>
          <a:prstGeom prst="rect">
            <a:avLst/>
          </a:prstGeom>
          <a:noFill/>
        </p:spPr>
        <p:txBody>
          <a:bodyPr wrap="square" rtlCol="0">
            <a:spAutoFit/>
          </a:bodyPr>
          <a:lstStyle/>
          <a:p>
            <a:pPr algn="ctr"/>
            <a:r>
              <a:rPr lang="en-US" sz="1200" dirty="0">
                <a:solidFill>
                  <a:schemeClr val="bg1"/>
                </a:solidFill>
              </a:rPr>
              <a:t>Municipal Water Supply</a:t>
            </a:r>
          </a:p>
        </p:txBody>
      </p:sp>
      <p:sp>
        <p:nvSpPr>
          <p:cNvPr id="1034" name="Bent Arrow 1033"/>
          <p:cNvSpPr/>
          <p:nvPr/>
        </p:nvSpPr>
        <p:spPr>
          <a:xfrm rot="16200000" flipV="1">
            <a:off x="5252595" y="2732247"/>
            <a:ext cx="600403" cy="5554005"/>
          </a:xfrm>
          <a:prstGeom prst="bentArrow">
            <a:avLst>
              <a:gd name="adj1" fmla="val 25483"/>
              <a:gd name="adj2" fmla="val 10125"/>
              <a:gd name="adj3" fmla="val 0"/>
              <a:gd name="adj4" fmla="val 4562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Bent Arrow 109"/>
          <p:cNvSpPr/>
          <p:nvPr/>
        </p:nvSpPr>
        <p:spPr>
          <a:xfrm rot="16200000" flipV="1">
            <a:off x="5278476" y="2760430"/>
            <a:ext cx="548640" cy="5486400"/>
          </a:xfrm>
          <a:prstGeom prst="bentArrow">
            <a:avLst>
              <a:gd name="adj1" fmla="val 14745"/>
              <a:gd name="adj2" fmla="val 3550"/>
              <a:gd name="adj3" fmla="val 0"/>
              <a:gd name="adj4" fmla="val 45624"/>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TextBox 110"/>
          <p:cNvSpPr txBox="1"/>
          <p:nvPr/>
        </p:nvSpPr>
        <p:spPr>
          <a:xfrm>
            <a:off x="1730030" y="6138984"/>
            <a:ext cx="1628241" cy="461665"/>
          </a:xfrm>
          <a:prstGeom prst="rect">
            <a:avLst/>
          </a:prstGeom>
          <a:noFill/>
        </p:spPr>
        <p:txBody>
          <a:bodyPr wrap="square" rtlCol="0">
            <a:spAutoFit/>
          </a:bodyPr>
          <a:lstStyle/>
          <a:p>
            <a:pPr algn="ctr"/>
            <a:r>
              <a:rPr lang="en-US" sz="1200" dirty="0">
                <a:solidFill>
                  <a:schemeClr val="bg1"/>
                </a:solidFill>
              </a:rPr>
              <a:t>Curb Stop Box/ Access Point</a:t>
            </a:r>
          </a:p>
        </p:txBody>
      </p:sp>
      <p:sp>
        <p:nvSpPr>
          <p:cNvPr id="113" name="TextBox 112"/>
          <p:cNvSpPr txBox="1"/>
          <p:nvPr/>
        </p:nvSpPr>
        <p:spPr>
          <a:xfrm>
            <a:off x="4583668" y="5809453"/>
            <a:ext cx="2186899" cy="276999"/>
          </a:xfrm>
          <a:prstGeom prst="rect">
            <a:avLst/>
          </a:prstGeom>
          <a:noFill/>
        </p:spPr>
        <p:txBody>
          <a:bodyPr wrap="square" rtlCol="0">
            <a:spAutoFit/>
          </a:bodyPr>
          <a:lstStyle/>
          <a:p>
            <a:pPr algn="ctr"/>
            <a:r>
              <a:rPr lang="en-US" sz="1200" dirty="0">
                <a:solidFill>
                  <a:schemeClr val="bg1"/>
                </a:solidFill>
              </a:rPr>
              <a:t>House/Building Service Line</a:t>
            </a:r>
          </a:p>
        </p:txBody>
      </p:sp>
      <p:sp>
        <p:nvSpPr>
          <p:cNvPr id="114" name="TextBox 113"/>
          <p:cNvSpPr txBox="1"/>
          <p:nvPr/>
        </p:nvSpPr>
        <p:spPr>
          <a:xfrm>
            <a:off x="8148449" y="5809453"/>
            <a:ext cx="1086991" cy="461665"/>
          </a:xfrm>
          <a:prstGeom prst="rect">
            <a:avLst/>
          </a:prstGeom>
          <a:noFill/>
        </p:spPr>
        <p:txBody>
          <a:bodyPr wrap="square" rtlCol="0">
            <a:spAutoFit/>
          </a:bodyPr>
          <a:lstStyle/>
          <a:p>
            <a:pPr algn="ctr"/>
            <a:r>
              <a:rPr lang="en-US" sz="1200" dirty="0">
                <a:solidFill>
                  <a:schemeClr val="bg1"/>
                </a:solidFill>
              </a:rPr>
              <a:t>Meter</a:t>
            </a:r>
            <a:br>
              <a:rPr lang="en-US" sz="1200" dirty="0">
                <a:solidFill>
                  <a:schemeClr val="bg1"/>
                </a:solidFill>
              </a:rPr>
            </a:br>
            <a:r>
              <a:rPr lang="en-US" sz="1200" dirty="0">
                <a:solidFill>
                  <a:schemeClr val="bg1"/>
                </a:solidFill>
              </a:rPr>
              <a:t>in Building</a:t>
            </a:r>
          </a:p>
        </p:txBody>
      </p:sp>
      <p:cxnSp>
        <p:nvCxnSpPr>
          <p:cNvPr id="1039" name="Straight Arrow Connector 1038"/>
          <p:cNvCxnSpPr/>
          <p:nvPr/>
        </p:nvCxnSpPr>
        <p:spPr>
          <a:xfrm flipH="1" flipV="1">
            <a:off x="8400117" y="5418728"/>
            <a:ext cx="235219" cy="40849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2294033" y="4132351"/>
            <a:ext cx="1482944" cy="461665"/>
          </a:xfrm>
          <a:prstGeom prst="rect">
            <a:avLst/>
          </a:prstGeom>
          <a:noFill/>
        </p:spPr>
        <p:txBody>
          <a:bodyPr wrap="square" rtlCol="0">
            <a:spAutoFit/>
          </a:bodyPr>
          <a:lstStyle/>
          <a:p>
            <a:pPr algn="ctr"/>
            <a:r>
              <a:rPr lang="en-US" sz="1200" dirty="0">
                <a:solidFill>
                  <a:schemeClr val="accent4">
                    <a:lumMod val="50000"/>
                  </a:schemeClr>
                </a:solidFill>
              </a:rPr>
              <a:t>Neofit</a:t>
            </a:r>
            <a:r>
              <a:rPr lang="en-US" sz="1200" dirty="0">
                <a:solidFill>
                  <a:schemeClr val="accent4">
                    <a:lumMod val="50000"/>
                  </a:schemeClr>
                </a:solidFill>
                <a:cs typeface="Times New Roman"/>
              </a:rPr>
              <a:t>®</a:t>
            </a:r>
            <a:r>
              <a:rPr lang="en-US" sz="1200" dirty="0">
                <a:solidFill>
                  <a:schemeClr val="accent4">
                    <a:lumMod val="50000"/>
                  </a:schemeClr>
                </a:solidFill>
              </a:rPr>
              <a:t> </a:t>
            </a:r>
            <a:br>
              <a:rPr lang="en-US" sz="1200" dirty="0">
                <a:solidFill>
                  <a:schemeClr val="accent4">
                    <a:lumMod val="50000"/>
                  </a:schemeClr>
                </a:solidFill>
              </a:rPr>
            </a:br>
            <a:r>
              <a:rPr lang="en-US" sz="1200" dirty="0">
                <a:solidFill>
                  <a:schemeClr val="accent4">
                    <a:lumMod val="50000"/>
                  </a:schemeClr>
                </a:solidFill>
              </a:rPr>
              <a:t>Control Unit</a:t>
            </a:r>
          </a:p>
        </p:txBody>
      </p:sp>
      <p:grpSp>
        <p:nvGrpSpPr>
          <p:cNvPr id="96" name="Group 95"/>
          <p:cNvGrpSpPr/>
          <p:nvPr/>
        </p:nvGrpSpPr>
        <p:grpSpPr>
          <a:xfrm>
            <a:off x="4759459" y="4132351"/>
            <a:ext cx="1186495" cy="710259"/>
            <a:chOff x="4759459" y="3571501"/>
            <a:chExt cx="1186495" cy="710259"/>
          </a:xfrm>
        </p:grpSpPr>
        <p:sp>
          <p:nvSpPr>
            <p:cNvPr id="123" name="TextBox 122"/>
            <p:cNvSpPr txBox="1"/>
            <p:nvPr/>
          </p:nvSpPr>
          <p:spPr>
            <a:xfrm>
              <a:off x="4759459" y="3571501"/>
              <a:ext cx="1186495" cy="461665"/>
            </a:xfrm>
            <a:prstGeom prst="rect">
              <a:avLst/>
            </a:prstGeom>
            <a:noFill/>
          </p:spPr>
          <p:txBody>
            <a:bodyPr wrap="square" rtlCol="0">
              <a:spAutoFit/>
            </a:bodyPr>
            <a:lstStyle/>
            <a:p>
              <a:pPr algn="ctr"/>
              <a:r>
                <a:rPr lang="en-US" sz="1200" dirty="0">
                  <a:solidFill>
                    <a:schemeClr val="accent4">
                      <a:lumMod val="50000"/>
                    </a:schemeClr>
                  </a:solidFill>
                </a:rPr>
                <a:t>Circulating Hoses</a:t>
              </a:r>
            </a:p>
          </p:txBody>
        </p:sp>
        <p:cxnSp>
          <p:nvCxnSpPr>
            <p:cNvPr id="1047" name="Straight Arrow Connector 1046"/>
            <p:cNvCxnSpPr>
              <a:stCxn id="123" idx="2"/>
            </p:cNvCxnSpPr>
            <p:nvPr/>
          </p:nvCxnSpPr>
          <p:spPr>
            <a:xfrm flipH="1">
              <a:off x="5352706" y="4033166"/>
              <a:ext cx="1" cy="24859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128" name="Straight Arrow Connector 127"/>
          <p:cNvCxnSpPr/>
          <p:nvPr/>
        </p:nvCxnSpPr>
        <p:spPr>
          <a:xfrm>
            <a:off x="3352800" y="4523250"/>
            <a:ext cx="296623" cy="24859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H="1">
            <a:off x="6934200" y="4523250"/>
            <a:ext cx="190500" cy="243246"/>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3358271" y="5777950"/>
            <a:ext cx="2010197" cy="808424"/>
            <a:chOff x="3358271" y="5217100"/>
            <a:chExt cx="2010197" cy="808424"/>
          </a:xfrm>
        </p:grpSpPr>
        <p:cxnSp>
          <p:nvCxnSpPr>
            <p:cNvPr id="137" name="Straight Arrow Connector 136"/>
            <p:cNvCxnSpPr/>
            <p:nvPr/>
          </p:nvCxnSpPr>
          <p:spPr>
            <a:xfrm flipH="1" flipV="1">
              <a:off x="3358271" y="5217100"/>
              <a:ext cx="222546" cy="57016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3432632" y="5748525"/>
              <a:ext cx="1935836" cy="276999"/>
            </a:xfrm>
            <a:prstGeom prst="rect">
              <a:avLst/>
            </a:prstGeom>
            <a:noFill/>
          </p:spPr>
          <p:txBody>
            <a:bodyPr wrap="square" rtlCol="0">
              <a:spAutoFit/>
            </a:bodyPr>
            <a:lstStyle/>
            <a:p>
              <a:pPr algn="ctr"/>
              <a:r>
                <a:rPr lang="en-US" sz="1200" dirty="0">
                  <a:solidFill>
                    <a:schemeClr val="bg1"/>
                  </a:solidFill>
                </a:rPr>
                <a:t>Installed Neofit</a:t>
              </a:r>
              <a:r>
                <a:rPr lang="en-US" sz="1200" dirty="0">
                  <a:solidFill>
                    <a:schemeClr val="bg1"/>
                  </a:solidFill>
                  <a:cs typeface="Times New Roman"/>
                </a:rPr>
                <a:t>®</a:t>
              </a:r>
              <a:r>
                <a:rPr lang="en-US" sz="1200" dirty="0">
                  <a:solidFill>
                    <a:schemeClr val="bg1"/>
                  </a:solidFill>
                </a:rPr>
                <a:t> Liner</a:t>
              </a:r>
            </a:p>
          </p:txBody>
        </p:sp>
      </p:grpSp>
      <p:grpSp>
        <p:nvGrpSpPr>
          <p:cNvPr id="3" name="Group 2"/>
          <p:cNvGrpSpPr/>
          <p:nvPr/>
        </p:nvGrpSpPr>
        <p:grpSpPr>
          <a:xfrm>
            <a:off x="5587754" y="4593254"/>
            <a:ext cx="1321292" cy="854474"/>
            <a:chOff x="5587754" y="4108604"/>
            <a:chExt cx="1321292" cy="854474"/>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7754" y="4108604"/>
              <a:ext cx="1321292" cy="854474"/>
            </a:xfrm>
            <a:prstGeom prst="rect">
              <a:avLst/>
            </a:prstGeom>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l="5460" r="6897"/>
            <a:stretch/>
          </p:blipFill>
          <p:spPr>
            <a:xfrm>
              <a:off x="6153371" y="4311986"/>
              <a:ext cx="338879" cy="223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2" name="TextBox 4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Basic Installation</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sp>
        <p:nvSpPr>
          <p:cNvPr id="5" name="Rectangle 4"/>
          <p:cNvSpPr/>
          <p:nvPr/>
        </p:nvSpPr>
        <p:spPr>
          <a:xfrm>
            <a:off x="0" y="5279770"/>
            <a:ext cx="1013284" cy="13895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82977" y="5142610"/>
            <a:ext cx="230307" cy="27432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Flow-Liner\AppData\Local\Microsoft\Windows\INetCache\IE\6BXXDFL1\Car_with_Driver-Silhouette.svg[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905"/>
          <a:stretch/>
        </p:blipFill>
        <p:spPr bwMode="auto">
          <a:xfrm>
            <a:off x="1805" y="4538459"/>
            <a:ext cx="741393" cy="79617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1614815" y="5279770"/>
            <a:ext cx="529512" cy="14791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descr="C:\Users\Flow-Liner\AppData\Local\Microsoft\Windows\INetCache\IE\D13KUOF3\Mahohani04L[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529" y="3315783"/>
            <a:ext cx="1387336" cy="2031663"/>
          </a:xfrm>
          <a:prstGeom prst="rect">
            <a:avLst/>
          </a:prstGeom>
          <a:noFill/>
          <a:extLst>
            <a:ext uri="{909E8E84-426E-40DD-AFC4-6F175D3DCCD1}">
              <a14:hiddenFill xmlns:a14="http://schemas.microsoft.com/office/drawing/2010/main">
                <a:solidFill>
                  <a:srgbClr val="FFFFFF"/>
                </a:solidFill>
              </a14:hiddenFill>
            </a:ext>
          </a:extLst>
        </p:spPr>
      </p:pic>
      <p:sp>
        <p:nvSpPr>
          <p:cNvPr id="8" name="Cube 7"/>
          <p:cNvSpPr/>
          <p:nvPr/>
        </p:nvSpPr>
        <p:spPr>
          <a:xfrm>
            <a:off x="2234786" y="5253354"/>
            <a:ext cx="685799" cy="810976"/>
          </a:xfrm>
          <a:prstGeom prst="cube">
            <a:avLst>
              <a:gd name="adj" fmla="val 16396"/>
            </a:avLst>
          </a:prstGeom>
          <a:solidFill>
            <a:schemeClr val="accent6">
              <a:lumMod val="20000"/>
              <a:lumOff val="8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1" name="Picture 7" descr="C:\Users\Flow-Liner\AppData\Local\Microsoft\Windows\INetCache\IE\QLD9XDQU\Human_outline.svg[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30030" y="4549534"/>
            <a:ext cx="362828" cy="804191"/>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fld id="{A09380D0-DBF4-445D-B933-FF0CF90DC860}" type="slidenum">
              <a:rPr lang="en-US" smtClean="0"/>
              <a:t>22</a:t>
            </a:fld>
            <a:endParaRPr lang="en-US" dirty="0"/>
          </a:p>
        </p:txBody>
      </p:sp>
    </p:spTree>
    <p:extLst>
      <p:ext uri="{BB962C8B-B14F-4D97-AF65-F5344CB8AC3E}">
        <p14:creationId xmlns:p14="http://schemas.microsoft.com/office/powerpoint/2010/main" val="3019887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childTnLst>
                                </p:cTn>
                              </p:par>
                            </p:childTnLst>
                          </p:cTn>
                        </p:par>
                        <p:par>
                          <p:cTn id="8" fill="hold">
                            <p:stCondLst>
                              <p:cond delay="4500"/>
                            </p:stCondLst>
                            <p:childTnLst>
                              <p:par>
                                <p:cTn id="9" presetID="10" presetClass="entr" presetSubtype="0" fill="hold"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5000"/>
                            </p:stCondLst>
                            <p:childTnLst>
                              <p:par>
                                <p:cTn id="13" presetID="10" presetClass="entr" presetSubtype="0" fill="hold" grpId="1" nodeType="afterEffect">
                                  <p:stCondLst>
                                    <p:cond delay="150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nodeType="withEffect">
                                  <p:stCondLst>
                                    <p:cond delay="150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childTnLst>
                                </p:cTn>
                              </p:par>
                              <p:par>
                                <p:cTn id="19" presetID="10" presetClass="entr" presetSubtype="0" fill="hold" nodeType="withEffect">
                                  <p:stCondLst>
                                    <p:cond delay="15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1" nodeType="withEffect">
                                  <p:stCondLst>
                                    <p:cond delay="15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7000"/>
                            </p:stCondLst>
                            <p:childTnLst>
                              <p:par>
                                <p:cTn id="26" presetID="26" presetClass="emph" presetSubtype="0" repeatCount="2000" fill="hold" grpId="0" nodeType="afterEffect">
                                  <p:stCondLst>
                                    <p:cond delay="2000"/>
                                  </p:stCondLst>
                                  <p:childTnLst>
                                    <p:animEffect transition="out" filter="fade">
                                      <p:cBhvr>
                                        <p:cTn id="27" dur="3000" tmFilter="0, 0; .2, .5; .8, .5; 1, 0"/>
                                        <p:tgtEl>
                                          <p:spTgt spid="75"/>
                                        </p:tgtEl>
                                      </p:cBhvr>
                                    </p:animEffect>
                                    <p:animScale>
                                      <p:cBhvr>
                                        <p:cTn id="28" dur="1500" autoRev="1" fill="hold"/>
                                        <p:tgtEl>
                                          <p:spTgt spid="75"/>
                                        </p:tgtEl>
                                      </p:cBhvr>
                                      <p:by x="105000" y="105000"/>
                                    </p:animScale>
                                  </p:childTnLst>
                                  <p:subTnLst>
                                    <p:animClr clrSpc="rgb" dir="cw">
                                      <p:cBhvr override="childStyle">
                                        <p:cTn dur="1" fill="hold" display="0" masterRel="nextClick" afterEffect="1"/>
                                        <p:tgtEl>
                                          <p:spTgt spid="75"/>
                                        </p:tgtEl>
                                        <p:attrNameLst>
                                          <p:attrName>ppt_c</p:attrName>
                                        </p:attrNameLst>
                                      </p:cBhvr>
                                      <p:to>
                                        <a:srgbClr val="0066FF"/>
                                      </p:to>
                                    </p:animClr>
                                  </p:subTnLst>
                                </p:cTn>
                              </p:par>
                              <p:par>
                                <p:cTn id="29" presetID="26" presetClass="emph" presetSubtype="0" repeatCount="2000" fill="hold" nodeType="withEffect">
                                  <p:stCondLst>
                                    <p:cond delay="2000"/>
                                  </p:stCondLst>
                                  <p:childTnLst>
                                    <p:animEffect transition="out" filter="fade">
                                      <p:cBhvr>
                                        <p:cTn id="30" dur="3000" tmFilter="0, 0; .2, .5; .8, .5; 1, 0"/>
                                        <p:tgtEl>
                                          <p:spTgt spid="26"/>
                                        </p:tgtEl>
                                      </p:cBhvr>
                                    </p:animEffect>
                                    <p:animScale>
                                      <p:cBhvr>
                                        <p:cTn id="31" dur="1500" autoRev="1" fill="hold"/>
                                        <p:tgtEl>
                                          <p:spTgt spid="26"/>
                                        </p:tgtEl>
                                      </p:cBhvr>
                                      <p:by x="105000" y="105000"/>
                                    </p:animScale>
                                  </p:childTnLst>
                                  <p:subTnLst>
                                    <p:animClr clrSpc="rgb" dir="cw">
                                      <p:cBhvr override="childStyle">
                                        <p:cTn dur="1" fill="hold" display="0" masterRel="nextClick" afterEffect="1"/>
                                        <p:tgtEl>
                                          <p:spTgt spid="26"/>
                                        </p:tgtEl>
                                        <p:attrNameLst>
                                          <p:attrName>ppt_c</p:attrName>
                                        </p:attrNameLst>
                                      </p:cBhvr>
                                      <p:to>
                                        <a:srgbClr val="0066FF"/>
                                      </p:to>
                                    </p:animClr>
                                  </p:subTnLst>
                                </p:cTn>
                              </p:par>
                              <p:par>
                                <p:cTn id="32" presetID="26" presetClass="emph" presetSubtype="0" repeatCount="2000" fill="hold" grpId="0" nodeType="withEffect">
                                  <p:stCondLst>
                                    <p:cond delay="2000"/>
                                  </p:stCondLst>
                                  <p:childTnLst>
                                    <p:animEffect transition="out" filter="fade">
                                      <p:cBhvr>
                                        <p:cTn id="33" dur="3000" tmFilter="0, 0; .2, .5; .8, .5; 1, 0"/>
                                        <p:tgtEl>
                                          <p:spTgt spid="21"/>
                                        </p:tgtEl>
                                      </p:cBhvr>
                                    </p:animEffect>
                                    <p:animScale>
                                      <p:cBhvr>
                                        <p:cTn id="34" dur="1500" autoRev="1" fill="hold"/>
                                        <p:tgtEl>
                                          <p:spTgt spid="21"/>
                                        </p:tgtEl>
                                      </p:cBhvr>
                                      <p:by x="105000" y="105000"/>
                                    </p:animScale>
                                  </p:childTnLst>
                                  <p:subTnLst>
                                    <p:animClr clrSpc="rgb" dir="cw">
                                      <p:cBhvr override="childStyle">
                                        <p:cTn dur="1" fill="hold" display="0" masterRel="nextClick" afterEffect="1"/>
                                        <p:tgtEl>
                                          <p:spTgt spid="21"/>
                                        </p:tgtEl>
                                        <p:attrNameLst>
                                          <p:attrName>ppt_c</p:attrName>
                                        </p:attrNameLst>
                                      </p:cBhvr>
                                      <p:to>
                                        <a:srgbClr val="0066FF"/>
                                      </p:to>
                                    </p:animClr>
                                  </p:subTnLst>
                                </p:cTn>
                              </p:par>
                            </p:childTnLst>
                          </p:cTn>
                        </p:par>
                        <p:par>
                          <p:cTn id="35" fill="hold">
                            <p:stCondLst>
                              <p:cond delay="15000"/>
                            </p:stCondLst>
                            <p:childTnLst>
                              <p:par>
                                <p:cTn id="36" presetID="30" presetClass="emph" presetSubtype="0" repeatCount="2000" fill="hold" grpId="1" nodeType="afterEffect">
                                  <p:stCondLst>
                                    <p:cond delay="0"/>
                                  </p:stCondLst>
                                  <p:childTnLst>
                                    <p:animClr clrSpc="hsl" dir="cw">
                                      <p:cBhvr override="childStyle">
                                        <p:cTn id="37" dur="2000" fill="hold"/>
                                        <p:tgtEl>
                                          <p:spTgt spid="110"/>
                                        </p:tgtEl>
                                        <p:attrNameLst>
                                          <p:attrName>style.color</p:attrName>
                                        </p:attrNameLst>
                                      </p:cBhvr>
                                      <p:by>
                                        <p:hsl h="0" s="12549" l="25098"/>
                                      </p:by>
                                    </p:animClr>
                                    <p:animClr clrSpc="hsl" dir="cw">
                                      <p:cBhvr>
                                        <p:cTn id="38" dur="2000" fill="hold"/>
                                        <p:tgtEl>
                                          <p:spTgt spid="110"/>
                                        </p:tgtEl>
                                        <p:attrNameLst>
                                          <p:attrName>fillcolor</p:attrName>
                                        </p:attrNameLst>
                                      </p:cBhvr>
                                      <p:by>
                                        <p:hsl h="0" s="12549" l="25098"/>
                                      </p:by>
                                    </p:animClr>
                                    <p:animClr clrSpc="hsl" dir="cw">
                                      <p:cBhvr>
                                        <p:cTn id="39" dur="2000" fill="hold"/>
                                        <p:tgtEl>
                                          <p:spTgt spid="110"/>
                                        </p:tgtEl>
                                        <p:attrNameLst>
                                          <p:attrName>stroke.color</p:attrName>
                                        </p:attrNameLst>
                                      </p:cBhvr>
                                      <p:by>
                                        <p:hsl h="0" s="12549" l="25098"/>
                                      </p:by>
                                    </p:animClr>
                                    <p:set>
                                      <p:cBhvr>
                                        <p:cTn id="40" dur="2000" fill="hold"/>
                                        <p:tgtEl>
                                          <p:spTgt spid="110"/>
                                        </p:tgtEl>
                                        <p:attrNameLst>
                                          <p:attrName>fill.type</p:attrName>
                                        </p:attrNameLst>
                                      </p:cBhvr>
                                      <p:to>
                                        <p:strVal val="solid"/>
                                      </p:to>
                                    </p:set>
                                  </p:childTnLst>
                                  <p:subTnLst>
                                    <p:animClr clrSpc="rgb" dir="cw">
                                      <p:cBhvr override="childStyle">
                                        <p:cTn dur="1" fill="hold" display="0" masterRel="nextClick" afterEffect="1"/>
                                        <p:tgtEl>
                                          <p:spTgt spid="110"/>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21" grpId="0" animBg="1"/>
      <p:bldP spid="21" grpId="1" animBg="1"/>
      <p:bldP spid="110" grpId="0" animBg="1"/>
      <p:bldP spid="1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Flow-Liner\AppData\Local\Microsoft\Windows\INetCache\IE\QLD9XDQU\house-clipart[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317" b="91667" l="3740" r="75610">
                        <a14:foregroundMark x1="35610" y1="21341" x2="35610" y2="21341"/>
                        <a14:foregroundMark x1="33659" y1="22967" x2="33659" y2="22967"/>
                        <a14:foregroundMark x1="33984" y1="24797" x2="33984" y2="24797"/>
                        <a14:foregroundMark x1="37886" y1="22764" x2="37886" y2="22764"/>
                        <a14:foregroundMark x1="42114" y1="19512" x2="42114" y2="19512"/>
                        <a14:foregroundMark x1="44390" y1="16057" x2="44390" y2="16057"/>
                        <a14:foregroundMark x1="47154" y1="13008" x2="47154" y2="13008"/>
                        <a14:foregroundMark x1="47154" y1="10366" x2="47154" y2="10366"/>
                        <a14:foregroundMark x1="43089" y1="14431" x2="43089" y2="14431"/>
                        <a14:foregroundMark x1="39512" y1="17683" x2="39512" y2="17683"/>
                        <a14:foregroundMark x1="34634" y1="21951" x2="34634" y2="21951"/>
                        <a14:foregroundMark x1="36911" y1="44715" x2="36911" y2="44715"/>
                        <a14:foregroundMark x1="37724" y1="45325" x2="37724" y2="45325"/>
                        <a14:foregroundMark x1="35122" y1="45528" x2="35122" y2="45528"/>
                        <a14:foregroundMark x1="37398" y1="52846" x2="12683" y2="52236"/>
                        <a14:foregroundMark x1="38211" y1="52846" x2="38211" y2="51626"/>
                        <a14:foregroundMark x1="25041" y1="61585" x2="27967" y2="73171"/>
                        <a14:foregroundMark x1="32846" y1="62805" x2="38537" y2="76016"/>
                        <a14:foregroundMark x1="35772" y1="61382" x2="26504" y2="58130"/>
                        <a14:foregroundMark x1="41463" y1="16463" x2="31382" y2="24593"/>
                        <a14:foregroundMark x1="43577" y1="17683" x2="30894" y2="28252"/>
                        <a14:foregroundMark x1="38537" y1="39634" x2="38537" y2="59146"/>
                        <a14:foregroundMark x1="39024" y1="23984" x2="38537" y2="45325"/>
                      </a14:backgroundRemoval>
                    </a14:imgEffect>
                  </a14:imgLayer>
                </a14:imgProps>
              </a:ext>
              <a:ext uri="{28A0092B-C50C-407E-A947-70E740481C1C}">
                <a14:useLocalDpi xmlns:a14="http://schemas.microsoft.com/office/drawing/2010/main" val="0"/>
              </a:ext>
            </a:extLst>
          </a:blip>
          <a:srcRect t="17781" r="61155"/>
          <a:stretch/>
        </p:blipFill>
        <p:spPr bwMode="auto">
          <a:xfrm>
            <a:off x="6868557" y="2584091"/>
            <a:ext cx="2275444" cy="32637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399855"/>
            <a:ext cx="9157138" cy="1485595"/>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1576288" y="5399856"/>
            <a:ext cx="758085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 y="5399856"/>
            <a:ext cx="89049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Can 17"/>
          <p:cNvSpPr/>
          <p:nvPr/>
        </p:nvSpPr>
        <p:spPr>
          <a:xfrm rot="5400000">
            <a:off x="490911" y="5240991"/>
            <a:ext cx="133726" cy="1115552"/>
          </a:xfrm>
          <a:prstGeom prst="ca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U-Turn Arrow 74"/>
          <p:cNvSpPr/>
          <p:nvPr/>
        </p:nvSpPr>
        <p:spPr>
          <a:xfrm rot="16200000">
            <a:off x="1668083" y="4413431"/>
            <a:ext cx="814896" cy="1919954"/>
          </a:xfrm>
          <a:prstGeom prst="uturnArrow">
            <a:avLst>
              <a:gd name="adj1" fmla="val 21401"/>
              <a:gd name="adj2" fmla="val 3741"/>
              <a:gd name="adj3" fmla="val 20135"/>
              <a:gd name="adj4" fmla="val 43750"/>
              <a:gd name="adj5" fmla="val 100000"/>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6" name="Straight Connector 25"/>
          <p:cNvCxnSpPr/>
          <p:nvPr/>
        </p:nvCxnSpPr>
        <p:spPr>
          <a:xfrm>
            <a:off x="3803900" y="4978972"/>
            <a:ext cx="1256614"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Picture 33"/>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53714" y="4456924"/>
            <a:ext cx="1065930" cy="1095332"/>
          </a:xfrm>
          <a:prstGeom prst="rect">
            <a:avLst/>
          </a:prstGeom>
        </p:spPr>
      </p:pic>
      <p:grpSp>
        <p:nvGrpSpPr>
          <p:cNvPr id="1037" name="Group 1036"/>
          <p:cNvGrpSpPr/>
          <p:nvPr/>
        </p:nvGrpSpPr>
        <p:grpSpPr>
          <a:xfrm>
            <a:off x="4267635" y="6085656"/>
            <a:ext cx="2818965" cy="276999"/>
            <a:chOff x="4267635" y="5271939"/>
            <a:chExt cx="2818965" cy="276999"/>
          </a:xfrm>
        </p:grpSpPr>
        <p:sp>
          <p:nvSpPr>
            <p:cNvPr id="76" name="TextBox 75"/>
            <p:cNvSpPr txBox="1"/>
            <p:nvPr/>
          </p:nvSpPr>
          <p:spPr>
            <a:xfrm>
              <a:off x="4267635" y="5271939"/>
              <a:ext cx="2818965" cy="276999"/>
            </a:xfrm>
            <a:prstGeom prst="rect">
              <a:avLst/>
            </a:prstGeom>
            <a:noFill/>
          </p:spPr>
          <p:txBody>
            <a:bodyPr wrap="square" rtlCol="0">
              <a:spAutoFit/>
            </a:bodyPr>
            <a:lstStyle/>
            <a:p>
              <a:pPr algn="ctr"/>
              <a:r>
                <a:rPr lang="en-US" sz="1200" dirty="0">
                  <a:solidFill>
                    <a:schemeClr val="bg1"/>
                  </a:solidFill>
                </a:rPr>
                <a:t>Up to 300ft/91 meters</a:t>
              </a:r>
            </a:p>
          </p:txBody>
        </p:sp>
        <p:cxnSp>
          <p:nvCxnSpPr>
            <p:cNvPr id="86" name="Straight Arrow Connector 85"/>
            <p:cNvCxnSpPr/>
            <p:nvPr/>
          </p:nvCxnSpPr>
          <p:spPr>
            <a:xfrm>
              <a:off x="6553200" y="5404763"/>
              <a:ext cx="3429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400550" y="5404763"/>
              <a:ext cx="3429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5800960" y="4170757"/>
            <a:ext cx="1052515" cy="378134"/>
          </a:xfrm>
          <a:prstGeom prst="rect">
            <a:avLst/>
          </a:prstGeom>
          <a:noFill/>
        </p:spPr>
        <p:txBody>
          <a:bodyPr wrap="square" lIns="0" tIns="0" rIns="0" bIns="0" rtlCol="0" anchor="ctr">
            <a:noAutofit/>
          </a:bodyPr>
          <a:lstStyle/>
          <a:p>
            <a:pPr lvl="0" algn="ctr"/>
            <a:r>
              <a:rPr lang="en-US" sz="1200" dirty="0">
                <a:solidFill>
                  <a:schemeClr val="accent4">
                    <a:lumMod val="50000"/>
                  </a:schemeClr>
                </a:solidFill>
              </a:rPr>
              <a:t>Auxiliary Heating Unit</a:t>
            </a:r>
          </a:p>
        </p:txBody>
      </p:sp>
      <p:sp>
        <p:nvSpPr>
          <p:cNvPr id="21" name="Bent Arrow 20"/>
          <p:cNvSpPr/>
          <p:nvPr/>
        </p:nvSpPr>
        <p:spPr>
          <a:xfrm rot="5400000">
            <a:off x="7023610" y="3941268"/>
            <a:ext cx="309937" cy="2302440"/>
          </a:xfrm>
          <a:prstGeom prst="bentArrow">
            <a:avLst>
              <a:gd name="adj1" fmla="val 25000"/>
              <a:gd name="adj2" fmla="val 18919"/>
              <a:gd name="adj3" fmla="val 34103"/>
              <a:gd name="adj4" fmla="val 43750"/>
            </a:avLst>
          </a:prstGeom>
          <a:solidFill>
            <a:schemeClr val="bg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2" name="TextBox 1031"/>
          <p:cNvSpPr txBox="1"/>
          <p:nvPr/>
        </p:nvSpPr>
        <p:spPr>
          <a:xfrm>
            <a:off x="346669" y="1047889"/>
            <a:ext cx="4396782" cy="268835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en-US" sz="1400" dirty="0">
                <a:solidFill>
                  <a:schemeClr val="accent4">
                    <a:lumMod val="50000"/>
                  </a:schemeClr>
                </a:solidFill>
                <a:latin typeface="+mj-lt"/>
              </a:rPr>
              <a:t>The Neofit</a:t>
            </a:r>
            <a:r>
              <a:rPr lang="en-US" sz="1400" dirty="0">
                <a:solidFill>
                  <a:schemeClr val="accent4">
                    <a:lumMod val="50000"/>
                  </a:schemeClr>
                </a:solidFill>
                <a:latin typeface="+mj-lt"/>
                <a:cs typeface="Times New Roman"/>
              </a:rPr>
              <a:t>®+ Plus System Timeline </a:t>
            </a:r>
            <a:br>
              <a:rPr lang="en-US" sz="1400" dirty="0">
                <a:solidFill>
                  <a:schemeClr val="accent4">
                    <a:lumMod val="50000"/>
                  </a:schemeClr>
                </a:solidFill>
                <a:latin typeface="+mj-lt"/>
                <a:cs typeface="Times New Roman"/>
              </a:rPr>
            </a:br>
            <a:r>
              <a:rPr lang="en-US" sz="1400" dirty="0">
                <a:solidFill>
                  <a:schemeClr val="accent4">
                    <a:lumMod val="50000"/>
                  </a:schemeClr>
                </a:solidFill>
                <a:latin typeface="+mj-lt"/>
                <a:cs typeface="Times New Roman"/>
              </a:rPr>
              <a:t>(Two person crew-  average 50ft install)</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Set-up – 30 mins</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Cleaning – 30 mins</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Lining/Circulating – 60 mins</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Reconnect – 20 mins</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Clean Up – 10 mins</a:t>
            </a:r>
          </a:p>
          <a:p>
            <a:pPr marL="1257300" lvl="1" indent="-342900">
              <a:lnSpc>
                <a:spcPct val="150000"/>
              </a:lnSpc>
            </a:pPr>
            <a:r>
              <a:rPr lang="en-US" sz="1400" b="1" dirty="0">
                <a:solidFill>
                  <a:schemeClr val="accent4">
                    <a:lumMod val="50000"/>
                  </a:schemeClr>
                </a:solidFill>
                <a:latin typeface="+mj-lt"/>
                <a:cs typeface="Times New Roman"/>
              </a:rPr>
              <a:t>			Total – 2.5 Hours </a:t>
            </a:r>
          </a:p>
          <a:p>
            <a:pPr marL="342900" indent="-342900" algn="ctr">
              <a:lnSpc>
                <a:spcPct val="150000"/>
              </a:lnSpc>
              <a:buFont typeface="+mj-lt"/>
              <a:buAutoNum type="arabicPeriod"/>
            </a:pPr>
            <a:endParaRPr lang="en-US" sz="1400" dirty="0">
              <a:solidFill>
                <a:schemeClr val="accent4">
                  <a:lumMod val="50000"/>
                </a:schemeClr>
              </a:solidFill>
              <a:latin typeface="+mj-lt"/>
              <a:cs typeface="Times New Roman"/>
            </a:endParaRPr>
          </a:p>
          <a:p>
            <a:pPr marL="342900" indent="-342900" algn="ctr">
              <a:lnSpc>
                <a:spcPct val="150000"/>
              </a:lnSpc>
              <a:buFont typeface="+mj-lt"/>
              <a:buAutoNum type="arabicPeriod"/>
            </a:pPr>
            <a:endParaRPr lang="en-US" sz="1400" dirty="0">
              <a:solidFill>
                <a:schemeClr val="accent4">
                  <a:lumMod val="50000"/>
                </a:schemeClr>
              </a:solidFill>
              <a:latin typeface="+mj-lt"/>
              <a:cs typeface="Times New Roman"/>
            </a:endParaRPr>
          </a:p>
          <a:p>
            <a:pPr marL="342900" indent="-342900" algn="ctr">
              <a:lnSpc>
                <a:spcPct val="150000"/>
              </a:lnSpc>
              <a:buFont typeface="+mj-lt"/>
              <a:buAutoNum type="arabicPeriod"/>
            </a:pPr>
            <a:endParaRPr lang="en-US" sz="1400" dirty="0">
              <a:solidFill>
                <a:schemeClr val="accent4">
                  <a:lumMod val="50000"/>
                </a:schemeClr>
              </a:solidFill>
              <a:latin typeface="+mj-lt"/>
              <a:cs typeface="Times New Roman"/>
            </a:endParaRPr>
          </a:p>
          <a:p>
            <a:pPr marL="342900" indent="-342900" algn="ctr">
              <a:lnSpc>
                <a:spcPct val="150000"/>
              </a:lnSpc>
              <a:buFont typeface="+mj-lt"/>
              <a:buAutoNum type="arabicPeriod"/>
            </a:pPr>
            <a:endParaRPr lang="en-US" sz="1400" dirty="0">
              <a:solidFill>
                <a:schemeClr val="accent4">
                  <a:lumMod val="50000"/>
                </a:schemeClr>
              </a:solidFill>
              <a:latin typeface="+mj-lt"/>
            </a:endParaRPr>
          </a:p>
        </p:txBody>
      </p:sp>
      <p:sp>
        <p:nvSpPr>
          <p:cNvPr id="1034" name="Bent Arrow 1033"/>
          <p:cNvSpPr/>
          <p:nvPr/>
        </p:nvSpPr>
        <p:spPr>
          <a:xfrm rot="16200000" flipV="1">
            <a:off x="4574181" y="2086348"/>
            <a:ext cx="600403" cy="6922612"/>
          </a:xfrm>
          <a:prstGeom prst="bentArrow">
            <a:avLst>
              <a:gd name="adj1" fmla="val 25483"/>
              <a:gd name="adj2" fmla="val 10125"/>
              <a:gd name="adj3" fmla="val 0"/>
              <a:gd name="adj4" fmla="val 4562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Bent Arrow 109"/>
          <p:cNvSpPr/>
          <p:nvPr/>
        </p:nvSpPr>
        <p:spPr>
          <a:xfrm rot="16200000" flipV="1">
            <a:off x="4580861" y="2099932"/>
            <a:ext cx="548640" cy="6884207"/>
          </a:xfrm>
          <a:prstGeom prst="bentArrow">
            <a:avLst>
              <a:gd name="adj1" fmla="val 14745"/>
              <a:gd name="adj2" fmla="val 3550"/>
              <a:gd name="adj3" fmla="val 0"/>
              <a:gd name="adj4" fmla="val 45624"/>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TextBox 110"/>
          <p:cNvSpPr txBox="1"/>
          <p:nvPr/>
        </p:nvSpPr>
        <p:spPr>
          <a:xfrm>
            <a:off x="385854" y="6141141"/>
            <a:ext cx="1667001" cy="461665"/>
          </a:xfrm>
          <a:prstGeom prst="rect">
            <a:avLst/>
          </a:prstGeom>
          <a:noFill/>
        </p:spPr>
        <p:txBody>
          <a:bodyPr wrap="square" rtlCol="0">
            <a:spAutoFit/>
          </a:bodyPr>
          <a:lstStyle/>
          <a:p>
            <a:pPr algn="ctr"/>
            <a:r>
              <a:rPr lang="en-US" sz="1200" dirty="0">
                <a:solidFill>
                  <a:schemeClr val="bg1"/>
                </a:solidFill>
              </a:rPr>
              <a:t>Curb Stop Box/ Access Point</a:t>
            </a:r>
          </a:p>
        </p:txBody>
      </p:sp>
      <p:sp>
        <p:nvSpPr>
          <p:cNvPr id="113" name="TextBox 112"/>
          <p:cNvSpPr txBox="1"/>
          <p:nvPr/>
        </p:nvSpPr>
        <p:spPr>
          <a:xfrm>
            <a:off x="4804616" y="5847859"/>
            <a:ext cx="2186899" cy="276999"/>
          </a:xfrm>
          <a:prstGeom prst="rect">
            <a:avLst/>
          </a:prstGeom>
          <a:noFill/>
        </p:spPr>
        <p:txBody>
          <a:bodyPr wrap="square" rtlCol="0">
            <a:spAutoFit/>
          </a:bodyPr>
          <a:lstStyle/>
          <a:p>
            <a:pPr algn="ctr"/>
            <a:r>
              <a:rPr lang="en-US" sz="1200" dirty="0">
                <a:solidFill>
                  <a:schemeClr val="bg1"/>
                </a:solidFill>
              </a:rPr>
              <a:t>House/Building Service Line</a:t>
            </a:r>
          </a:p>
        </p:txBody>
      </p:sp>
      <p:sp>
        <p:nvSpPr>
          <p:cNvPr id="114" name="TextBox 113"/>
          <p:cNvSpPr txBox="1"/>
          <p:nvPr/>
        </p:nvSpPr>
        <p:spPr>
          <a:xfrm>
            <a:off x="8148449" y="5847859"/>
            <a:ext cx="1086991" cy="461665"/>
          </a:xfrm>
          <a:prstGeom prst="rect">
            <a:avLst/>
          </a:prstGeom>
          <a:noFill/>
        </p:spPr>
        <p:txBody>
          <a:bodyPr wrap="square" rtlCol="0">
            <a:spAutoFit/>
          </a:bodyPr>
          <a:lstStyle/>
          <a:p>
            <a:pPr algn="ctr"/>
            <a:r>
              <a:rPr lang="en-US" sz="1200" dirty="0">
                <a:solidFill>
                  <a:schemeClr val="bg1"/>
                </a:solidFill>
              </a:rPr>
              <a:t>Drop Meter</a:t>
            </a:r>
            <a:br>
              <a:rPr lang="en-US" sz="1200" dirty="0">
                <a:solidFill>
                  <a:schemeClr val="bg1"/>
                </a:solidFill>
              </a:rPr>
            </a:br>
            <a:r>
              <a:rPr lang="en-US" sz="1200" dirty="0">
                <a:solidFill>
                  <a:schemeClr val="bg1"/>
                </a:solidFill>
              </a:rPr>
              <a:t>in Building</a:t>
            </a:r>
          </a:p>
        </p:txBody>
      </p:sp>
      <p:cxnSp>
        <p:nvCxnSpPr>
          <p:cNvPr id="1039" name="Straight Arrow Connector 1038"/>
          <p:cNvCxnSpPr/>
          <p:nvPr/>
        </p:nvCxnSpPr>
        <p:spPr>
          <a:xfrm flipH="1" flipV="1">
            <a:off x="8400117" y="5457134"/>
            <a:ext cx="235219" cy="40849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413077" y="4170757"/>
            <a:ext cx="1482944" cy="461665"/>
          </a:xfrm>
          <a:prstGeom prst="rect">
            <a:avLst/>
          </a:prstGeom>
          <a:noFill/>
        </p:spPr>
        <p:txBody>
          <a:bodyPr wrap="square" rtlCol="0">
            <a:spAutoFit/>
          </a:bodyPr>
          <a:lstStyle/>
          <a:p>
            <a:pPr algn="ctr"/>
            <a:r>
              <a:rPr lang="en-US" sz="1200" dirty="0">
                <a:solidFill>
                  <a:schemeClr val="accent4">
                    <a:lumMod val="50000"/>
                  </a:schemeClr>
                </a:solidFill>
              </a:rPr>
              <a:t>Neofit</a:t>
            </a:r>
            <a:r>
              <a:rPr lang="en-US" sz="1200" dirty="0">
                <a:solidFill>
                  <a:schemeClr val="accent4">
                    <a:lumMod val="50000"/>
                  </a:schemeClr>
                </a:solidFill>
                <a:cs typeface="Times New Roman"/>
              </a:rPr>
              <a:t>®</a:t>
            </a:r>
            <a:r>
              <a:rPr lang="en-US" sz="1200" dirty="0">
                <a:solidFill>
                  <a:schemeClr val="accent4">
                    <a:lumMod val="50000"/>
                  </a:schemeClr>
                </a:solidFill>
              </a:rPr>
              <a:t> </a:t>
            </a:r>
            <a:br>
              <a:rPr lang="en-US" sz="1200" dirty="0">
                <a:solidFill>
                  <a:schemeClr val="accent4">
                    <a:lumMod val="50000"/>
                  </a:schemeClr>
                </a:solidFill>
              </a:rPr>
            </a:br>
            <a:r>
              <a:rPr lang="en-US" sz="1200" dirty="0">
                <a:solidFill>
                  <a:schemeClr val="accent4">
                    <a:lumMod val="50000"/>
                  </a:schemeClr>
                </a:solidFill>
              </a:rPr>
              <a:t>Control Unit</a:t>
            </a:r>
          </a:p>
        </p:txBody>
      </p:sp>
      <p:grpSp>
        <p:nvGrpSpPr>
          <p:cNvPr id="96" name="Group 95"/>
          <p:cNvGrpSpPr/>
          <p:nvPr/>
        </p:nvGrpSpPr>
        <p:grpSpPr>
          <a:xfrm>
            <a:off x="3838959" y="4170757"/>
            <a:ext cx="1186495" cy="710259"/>
            <a:chOff x="4759459" y="3571501"/>
            <a:chExt cx="1186495" cy="710259"/>
          </a:xfrm>
        </p:grpSpPr>
        <p:sp>
          <p:nvSpPr>
            <p:cNvPr id="123" name="TextBox 122"/>
            <p:cNvSpPr txBox="1"/>
            <p:nvPr/>
          </p:nvSpPr>
          <p:spPr>
            <a:xfrm>
              <a:off x="4759459" y="3571501"/>
              <a:ext cx="1186495" cy="461665"/>
            </a:xfrm>
            <a:prstGeom prst="rect">
              <a:avLst/>
            </a:prstGeom>
            <a:noFill/>
          </p:spPr>
          <p:txBody>
            <a:bodyPr wrap="square" rtlCol="0">
              <a:spAutoFit/>
            </a:bodyPr>
            <a:lstStyle/>
            <a:p>
              <a:pPr algn="ctr"/>
              <a:r>
                <a:rPr lang="en-US" sz="1200" dirty="0">
                  <a:solidFill>
                    <a:schemeClr val="accent4">
                      <a:lumMod val="50000"/>
                    </a:schemeClr>
                  </a:solidFill>
                </a:rPr>
                <a:t>Circulating Hoses</a:t>
              </a:r>
            </a:p>
          </p:txBody>
        </p:sp>
        <p:cxnSp>
          <p:nvCxnSpPr>
            <p:cNvPr id="1047" name="Straight Arrow Connector 1046"/>
            <p:cNvCxnSpPr>
              <a:stCxn id="123" idx="2"/>
            </p:cNvCxnSpPr>
            <p:nvPr/>
          </p:nvCxnSpPr>
          <p:spPr>
            <a:xfrm flipH="1">
              <a:off x="5352706" y="4033166"/>
              <a:ext cx="1" cy="24859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128" name="Straight Arrow Connector 127"/>
          <p:cNvCxnSpPr/>
          <p:nvPr/>
        </p:nvCxnSpPr>
        <p:spPr>
          <a:xfrm>
            <a:off x="2431937" y="4639797"/>
            <a:ext cx="296623" cy="24859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H="1">
            <a:off x="6019077" y="4561656"/>
            <a:ext cx="190500" cy="243246"/>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2114080" y="5892829"/>
            <a:ext cx="2823403" cy="693545"/>
            <a:chOff x="2623284" y="5293573"/>
            <a:chExt cx="2823403" cy="693545"/>
          </a:xfrm>
        </p:grpSpPr>
        <p:cxnSp>
          <p:nvCxnSpPr>
            <p:cNvPr id="137" name="Straight Arrow Connector 136"/>
            <p:cNvCxnSpPr/>
            <p:nvPr/>
          </p:nvCxnSpPr>
          <p:spPr>
            <a:xfrm flipH="1" flipV="1">
              <a:off x="3127841" y="5293573"/>
              <a:ext cx="111273" cy="46982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2623284" y="5710119"/>
              <a:ext cx="2823403" cy="276999"/>
            </a:xfrm>
            <a:prstGeom prst="rect">
              <a:avLst/>
            </a:prstGeom>
            <a:noFill/>
          </p:spPr>
          <p:txBody>
            <a:bodyPr wrap="square" rtlCol="0">
              <a:spAutoFit/>
            </a:bodyPr>
            <a:lstStyle/>
            <a:p>
              <a:pPr algn="ctr"/>
              <a:r>
                <a:rPr lang="en-US" sz="1200" dirty="0">
                  <a:solidFill>
                    <a:schemeClr val="bg1"/>
                  </a:solidFill>
                </a:rPr>
                <a:t>Inserted then Installed Neofit</a:t>
              </a:r>
              <a:r>
                <a:rPr lang="en-US" sz="1200" dirty="0">
                  <a:solidFill>
                    <a:schemeClr val="bg1"/>
                  </a:solidFill>
                  <a:cs typeface="Times New Roman"/>
                </a:rPr>
                <a:t>®</a:t>
              </a:r>
              <a:r>
                <a:rPr lang="en-US" sz="1200" dirty="0">
                  <a:solidFill>
                    <a:schemeClr val="bg1"/>
                  </a:solidFill>
                </a:rPr>
                <a:t> Liner</a:t>
              </a:r>
            </a:p>
          </p:txBody>
        </p:sp>
      </p:grpSp>
      <p:grpSp>
        <p:nvGrpSpPr>
          <p:cNvPr id="3" name="Group 2"/>
          <p:cNvGrpSpPr/>
          <p:nvPr/>
        </p:nvGrpSpPr>
        <p:grpSpPr>
          <a:xfrm>
            <a:off x="4706067" y="4631660"/>
            <a:ext cx="1321292" cy="854474"/>
            <a:chOff x="5587754" y="4108604"/>
            <a:chExt cx="1321292" cy="854474"/>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7754" y="4108604"/>
              <a:ext cx="1321292" cy="854474"/>
            </a:xfrm>
            <a:prstGeom prst="rect">
              <a:avLst/>
            </a:prstGeom>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l="5460" r="6897"/>
            <a:stretch/>
          </p:blipFill>
          <p:spPr>
            <a:xfrm>
              <a:off x="6153371" y="4311986"/>
              <a:ext cx="338879" cy="223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2" name="TextBox 4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Timeline</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sp>
        <p:nvSpPr>
          <p:cNvPr id="12" name="7-Point Star 11"/>
          <p:cNvSpPr/>
          <p:nvPr/>
        </p:nvSpPr>
        <p:spPr>
          <a:xfrm>
            <a:off x="8195112" y="5259574"/>
            <a:ext cx="149589" cy="11521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descr="C:\Users\Flow-Liner\AppData\Local\Microsoft\Windows\INetCache\IE\D13KUOF3\Mahohani04L[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2334" y="3409518"/>
            <a:ext cx="1387336" cy="2031663"/>
          </a:xfrm>
          <a:prstGeom prst="rect">
            <a:avLst/>
          </a:prstGeom>
          <a:noFill/>
          <a:extLst>
            <a:ext uri="{909E8E84-426E-40DD-AFC4-6F175D3DCCD1}">
              <a14:hiddenFill xmlns:a14="http://schemas.microsoft.com/office/drawing/2010/main">
                <a:solidFill>
                  <a:srgbClr val="FFFFFF"/>
                </a:solidFill>
              </a14:hiddenFill>
            </a:ext>
          </a:extLst>
        </p:spPr>
      </p:pic>
      <p:sp>
        <p:nvSpPr>
          <p:cNvPr id="39" name="Cube 38"/>
          <p:cNvSpPr/>
          <p:nvPr/>
        </p:nvSpPr>
        <p:spPr>
          <a:xfrm>
            <a:off x="885120" y="5317181"/>
            <a:ext cx="685799" cy="810976"/>
          </a:xfrm>
          <a:prstGeom prst="cube">
            <a:avLst>
              <a:gd name="adj" fmla="val 16396"/>
            </a:avLst>
          </a:prstGeom>
          <a:solidFill>
            <a:schemeClr val="accent6">
              <a:lumMod val="20000"/>
              <a:lumOff val="8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36600" y="5295277"/>
            <a:ext cx="735255" cy="13716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501070" y="5158117"/>
            <a:ext cx="230307" cy="27432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4804616" y="1047889"/>
            <a:ext cx="3851436" cy="14977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en-US" sz="1400" dirty="0" smtClean="0">
                <a:solidFill>
                  <a:schemeClr val="accent4">
                    <a:lumMod val="50000"/>
                  </a:schemeClr>
                </a:solidFill>
                <a:latin typeface="+mj-lt"/>
              </a:rPr>
              <a:t>Estimated 4-5 Installation/Day</a:t>
            </a:r>
            <a:r>
              <a:rPr lang="en-US" sz="1400" dirty="0">
                <a:solidFill>
                  <a:schemeClr val="accent4">
                    <a:lumMod val="50000"/>
                  </a:schemeClr>
                </a:solidFill>
                <a:latin typeface="+mj-lt"/>
              </a:rPr>
              <a:t> </a:t>
            </a:r>
            <a:r>
              <a:rPr lang="en-US" sz="1400" dirty="0" smtClean="0">
                <a:solidFill>
                  <a:schemeClr val="accent4">
                    <a:lumMod val="50000"/>
                  </a:schemeClr>
                </a:solidFill>
                <a:latin typeface="+mj-lt"/>
              </a:rPr>
              <a:t>with multiple crews tackling different steps </a:t>
            </a:r>
            <a:r>
              <a:rPr lang="en-US" sz="1100" dirty="0" smtClean="0">
                <a:solidFill>
                  <a:schemeClr val="accent4">
                    <a:lumMod val="50000"/>
                  </a:schemeClr>
                </a:solidFill>
                <a:latin typeface="+mj-lt"/>
              </a:rPr>
              <a:t>(see next slide). </a:t>
            </a:r>
            <a:endParaRPr lang="en-US" sz="1400" dirty="0" smtClean="0">
              <a:solidFill>
                <a:schemeClr val="accent4">
                  <a:lumMod val="50000"/>
                </a:schemeClr>
              </a:solidFill>
              <a:latin typeface="+mj-lt"/>
            </a:endParaRPr>
          </a:p>
          <a:p>
            <a:pPr marL="285750" indent="-285750" algn="ctr">
              <a:lnSpc>
                <a:spcPct val="150000"/>
              </a:lnSpc>
              <a:buFont typeface="Arial" panose="020B0604020202020204" pitchFamily="34" charset="0"/>
              <a:buChar char="•"/>
            </a:pPr>
            <a:r>
              <a:rPr lang="en-US" sz="1400" dirty="0" smtClean="0">
                <a:solidFill>
                  <a:schemeClr val="accent4">
                    <a:lumMod val="50000"/>
                  </a:schemeClr>
                </a:solidFill>
                <a:latin typeface="+mj-lt"/>
              </a:rPr>
              <a:t>Auxiliary Heating System benefits</a:t>
            </a:r>
          </a:p>
        </p:txBody>
      </p:sp>
      <p:sp>
        <p:nvSpPr>
          <p:cNvPr id="6" name="Slide Number Placeholder 5"/>
          <p:cNvSpPr>
            <a:spLocks noGrp="1"/>
          </p:cNvSpPr>
          <p:nvPr>
            <p:ph type="sldNum" sz="quarter" idx="12"/>
          </p:nvPr>
        </p:nvSpPr>
        <p:spPr/>
        <p:txBody>
          <a:bodyPr/>
          <a:lstStyle/>
          <a:p>
            <a:fld id="{A09380D0-DBF4-445D-B933-FF0CF90DC860}" type="slidenum">
              <a:rPr lang="en-US" smtClean="0"/>
              <a:t>23</a:t>
            </a:fld>
            <a:endParaRPr lang="en-US" dirty="0"/>
          </a:p>
        </p:txBody>
      </p:sp>
    </p:spTree>
    <p:extLst>
      <p:ext uri="{BB962C8B-B14F-4D97-AF65-F5344CB8AC3E}">
        <p14:creationId xmlns:p14="http://schemas.microsoft.com/office/powerpoint/2010/main" val="1497324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4000"/>
                            </p:stCondLst>
                            <p:childTnLst>
                              <p:par>
                                <p:cTn id="13" presetID="2" presetClass="entr" presetSubtype="2" fill="hold" grpId="0" nodeType="afterEffect">
                                  <p:stCondLst>
                                    <p:cond delay="2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8000"/>
                            </p:stCondLst>
                            <p:childTnLst>
                              <p:par>
                                <p:cTn id="18" presetID="0" presetClass="path" presetSubtype="0" repeatCount="3000" accel="50000" decel="50000" fill="hold" grpId="1" nodeType="afterEffect">
                                  <p:stCondLst>
                                    <p:cond delay="2000"/>
                                  </p:stCondLst>
                                  <p:childTnLst>
                                    <p:animMotion origin="layout" path="M -2.77778E-7 -1.48148E-6 L -2.77778E-7 0.04653 L -0.01424 0.06736 L -0.03368 0.07083 L -0.74271 0.07083 L -0.78299 0.03982 L -0.81788 -0.05023 " pathEditMode="relative" rAng="0" ptsTypes="AAAAAAA">
                                      <p:cBhvr>
                                        <p:cTn id="19" dur="3000" fill="hold"/>
                                        <p:tgtEl>
                                          <p:spTgt spid="12"/>
                                        </p:tgtEl>
                                        <p:attrNameLst>
                                          <p:attrName>ppt_x</p:attrName>
                                          <p:attrName>ppt_y</p:attrName>
                                        </p:attrNameLst>
                                      </p:cBhvr>
                                      <p:rCtr x="-40903" y="1019"/>
                                    </p:animMotion>
                                  </p:childTnLst>
                                </p:cTn>
                              </p:par>
                            </p:childTnLst>
                          </p:cTn>
                        </p:par>
                        <p:par>
                          <p:cTn id="20" fill="hold">
                            <p:stCondLst>
                              <p:cond delay="19000"/>
                            </p:stCondLst>
                            <p:childTnLst>
                              <p:par>
                                <p:cTn id="21" presetID="2" presetClass="exit" presetSubtype="8" fill="hold" grpId="2" nodeType="afterEffect">
                                  <p:stCondLst>
                                    <p:cond delay="500"/>
                                  </p:stCondLst>
                                  <p:childTnLst>
                                    <p:anim calcmode="lin" valueType="num">
                                      <p:cBhvr additive="base">
                                        <p:cTn id="22" dur="500"/>
                                        <p:tgtEl>
                                          <p:spTgt spid="12"/>
                                        </p:tgtEl>
                                        <p:attrNameLst>
                                          <p:attrName>ppt_x</p:attrName>
                                        </p:attrNameLst>
                                      </p:cBhvr>
                                      <p:tavLst>
                                        <p:tav tm="0">
                                          <p:val>
                                            <p:strVal val="ppt_x"/>
                                          </p:val>
                                        </p:tav>
                                        <p:tav tm="100000">
                                          <p:val>
                                            <p:strVal val="0-ppt_w/2"/>
                                          </p:val>
                                        </p:tav>
                                      </p:tavLst>
                                    </p:anim>
                                    <p:anim calcmode="lin" valueType="num">
                                      <p:cBhvr additive="base">
                                        <p:cTn id="23" dur="500"/>
                                        <p:tgtEl>
                                          <p:spTgt spid="12"/>
                                        </p:tgtEl>
                                        <p:attrNameLst>
                                          <p:attrName>ppt_y</p:attrName>
                                        </p:attrNameLst>
                                      </p:cBhvr>
                                      <p:tavLst>
                                        <p:tav tm="0">
                                          <p:val>
                                            <p:strVal val="ppt_y"/>
                                          </p:val>
                                        </p:tav>
                                        <p:tav tm="100000">
                                          <p:val>
                                            <p:strVal val="ppt_y"/>
                                          </p:val>
                                        </p:tav>
                                      </p:tavLst>
                                    </p:anim>
                                    <p:set>
                                      <p:cBhvr>
                                        <p:cTn id="24" dur="1" fill="hold">
                                          <p:stCondLst>
                                            <p:cond delay="499"/>
                                          </p:stCondLst>
                                        </p:cTn>
                                        <p:tgtEl>
                                          <p:spTgt spid="12"/>
                                        </p:tgtEl>
                                        <p:attrNameLst>
                                          <p:attrName>style.visibility</p:attrName>
                                        </p:attrNameLst>
                                      </p:cBhvr>
                                      <p:to>
                                        <p:strVal val="hidden"/>
                                      </p:to>
                                    </p:set>
                                  </p:childTnLst>
                                </p:cTn>
                              </p:par>
                            </p:childTnLst>
                          </p:cTn>
                        </p:par>
                        <p:par>
                          <p:cTn id="25" fill="hold">
                            <p:stCondLst>
                              <p:cond delay="20000"/>
                            </p:stCondLst>
                            <p:childTnLst>
                              <p:par>
                                <p:cTn id="26" presetID="10" presetClass="entr" presetSubtype="0" fill="hold" grpId="0" nodeType="after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childTnLst>
                          </p:cTn>
                        </p:par>
                        <p:par>
                          <p:cTn id="29" fill="hold">
                            <p:stCondLst>
                              <p:cond delay="20500"/>
                            </p:stCondLst>
                            <p:childTnLst>
                              <p:par>
                                <p:cTn id="30" presetID="10" presetClass="entr" presetSubtype="0" fill="hold" nodeType="after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childTnLst>
                          </p:cTn>
                        </p:par>
                        <p:par>
                          <p:cTn id="33" fill="hold">
                            <p:stCondLst>
                              <p:cond delay="21000"/>
                            </p:stCondLst>
                            <p:childTnLst>
                              <p:par>
                                <p:cTn id="34" presetID="10" presetClass="entr" presetSubtype="0" fill="hold" grpId="1" nodeType="afterEffect">
                                  <p:stCondLst>
                                    <p:cond delay="150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par>
                                <p:cTn id="37" presetID="10" presetClass="entr" presetSubtype="0" fill="hold" nodeType="withEffect">
                                  <p:stCondLst>
                                    <p:cond delay="1500"/>
                                  </p:stCondLst>
                                  <p:childTnLst>
                                    <p:set>
                                      <p:cBhvr>
                                        <p:cTn id="38" dur="1" fill="hold">
                                          <p:stCondLst>
                                            <p:cond delay="0"/>
                                          </p:stCondLst>
                                        </p:cTn>
                                        <p:tgtEl>
                                          <p:spTgt spid="96"/>
                                        </p:tgtEl>
                                        <p:attrNameLst>
                                          <p:attrName>style.visibility</p:attrName>
                                        </p:attrNameLst>
                                      </p:cBhvr>
                                      <p:to>
                                        <p:strVal val="visible"/>
                                      </p:to>
                                    </p:set>
                                    <p:animEffect transition="in" filter="fade">
                                      <p:cBhvr>
                                        <p:cTn id="39" dur="500"/>
                                        <p:tgtEl>
                                          <p:spTgt spid="96"/>
                                        </p:tgtEl>
                                      </p:cBhvr>
                                    </p:animEffect>
                                  </p:childTnLst>
                                </p:cTn>
                              </p:par>
                              <p:par>
                                <p:cTn id="40" presetID="10" presetClass="entr" presetSubtype="0" fill="hold" nodeType="withEffect">
                                  <p:stCondLst>
                                    <p:cond delay="15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1" nodeType="withEffect">
                                  <p:stCondLst>
                                    <p:cond delay="1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par>
                          <p:cTn id="46" fill="hold">
                            <p:stCondLst>
                              <p:cond delay="23000"/>
                            </p:stCondLst>
                            <p:childTnLst>
                              <p:par>
                                <p:cTn id="47" presetID="26" presetClass="emph" presetSubtype="0" repeatCount="2000" fill="hold" grpId="0" nodeType="afterEffect">
                                  <p:stCondLst>
                                    <p:cond delay="2000"/>
                                  </p:stCondLst>
                                  <p:childTnLst>
                                    <p:animEffect transition="out" filter="fade">
                                      <p:cBhvr>
                                        <p:cTn id="48" dur="3000" tmFilter="0, 0; .2, .5; .8, .5; 1, 0"/>
                                        <p:tgtEl>
                                          <p:spTgt spid="75"/>
                                        </p:tgtEl>
                                      </p:cBhvr>
                                    </p:animEffect>
                                    <p:animScale>
                                      <p:cBhvr>
                                        <p:cTn id="49" dur="1500" autoRev="1" fill="hold"/>
                                        <p:tgtEl>
                                          <p:spTgt spid="75"/>
                                        </p:tgtEl>
                                      </p:cBhvr>
                                      <p:by x="105000" y="105000"/>
                                    </p:animScale>
                                  </p:childTnLst>
                                  <p:subTnLst>
                                    <p:animClr clrSpc="rgb" dir="cw">
                                      <p:cBhvr override="childStyle">
                                        <p:cTn dur="1" fill="hold" display="0" masterRel="nextClick" afterEffect="1"/>
                                        <p:tgtEl>
                                          <p:spTgt spid="75"/>
                                        </p:tgtEl>
                                        <p:attrNameLst>
                                          <p:attrName>ppt_c</p:attrName>
                                        </p:attrNameLst>
                                      </p:cBhvr>
                                      <p:to>
                                        <a:srgbClr val="0066FF"/>
                                      </p:to>
                                    </p:animClr>
                                  </p:subTnLst>
                                </p:cTn>
                              </p:par>
                              <p:par>
                                <p:cTn id="50" presetID="26" presetClass="emph" presetSubtype="0" repeatCount="2000" fill="hold" nodeType="withEffect">
                                  <p:stCondLst>
                                    <p:cond delay="2000"/>
                                  </p:stCondLst>
                                  <p:childTnLst>
                                    <p:animEffect transition="out" filter="fade">
                                      <p:cBhvr>
                                        <p:cTn id="51" dur="3000" tmFilter="0, 0; .2, .5; .8, .5; 1, 0"/>
                                        <p:tgtEl>
                                          <p:spTgt spid="26"/>
                                        </p:tgtEl>
                                      </p:cBhvr>
                                    </p:animEffect>
                                    <p:animScale>
                                      <p:cBhvr>
                                        <p:cTn id="52" dur="1500" autoRev="1" fill="hold"/>
                                        <p:tgtEl>
                                          <p:spTgt spid="26"/>
                                        </p:tgtEl>
                                      </p:cBhvr>
                                      <p:by x="105000" y="105000"/>
                                    </p:animScale>
                                  </p:childTnLst>
                                  <p:subTnLst>
                                    <p:animClr clrSpc="rgb" dir="cw">
                                      <p:cBhvr override="childStyle">
                                        <p:cTn dur="1" fill="hold" display="0" masterRel="nextClick" afterEffect="1"/>
                                        <p:tgtEl>
                                          <p:spTgt spid="26"/>
                                        </p:tgtEl>
                                        <p:attrNameLst>
                                          <p:attrName>ppt_c</p:attrName>
                                        </p:attrNameLst>
                                      </p:cBhvr>
                                      <p:to>
                                        <a:srgbClr val="0066FF"/>
                                      </p:to>
                                    </p:animClr>
                                  </p:subTnLst>
                                </p:cTn>
                              </p:par>
                              <p:par>
                                <p:cTn id="53" presetID="26" presetClass="emph" presetSubtype="0" repeatCount="2000" fill="hold" grpId="0" nodeType="withEffect">
                                  <p:stCondLst>
                                    <p:cond delay="2000"/>
                                  </p:stCondLst>
                                  <p:childTnLst>
                                    <p:animEffect transition="out" filter="fade">
                                      <p:cBhvr>
                                        <p:cTn id="54" dur="3000" tmFilter="0, 0; .2, .5; .8, .5; 1, 0"/>
                                        <p:tgtEl>
                                          <p:spTgt spid="21"/>
                                        </p:tgtEl>
                                      </p:cBhvr>
                                    </p:animEffect>
                                    <p:animScale>
                                      <p:cBhvr>
                                        <p:cTn id="55" dur="1500" autoRev="1" fill="hold"/>
                                        <p:tgtEl>
                                          <p:spTgt spid="21"/>
                                        </p:tgtEl>
                                      </p:cBhvr>
                                      <p:by x="105000" y="105000"/>
                                    </p:animScale>
                                  </p:childTnLst>
                                  <p:subTnLst>
                                    <p:animClr clrSpc="rgb" dir="cw">
                                      <p:cBhvr override="childStyle">
                                        <p:cTn dur="1" fill="hold" display="0" masterRel="nextClick" afterEffect="1"/>
                                        <p:tgtEl>
                                          <p:spTgt spid="21"/>
                                        </p:tgtEl>
                                        <p:attrNameLst>
                                          <p:attrName>ppt_c</p:attrName>
                                        </p:attrNameLst>
                                      </p:cBhvr>
                                      <p:to>
                                        <a:srgbClr val="0066FF"/>
                                      </p:to>
                                    </p:animClr>
                                  </p:subTnLst>
                                </p:cTn>
                              </p:par>
                            </p:childTnLst>
                          </p:cTn>
                        </p:par>
                        <p:par>
                          <p:cTn id="56" fill="hold">
                            <p:stCondLst>
                              <p:cond delay="31000"/>
                            </p:stCondLst>
                            <p:childTnLst>
                              <p:par>
                                <p:cTn id="57" presetID="30" presetClass="emph" presetSubtype="0" repeatCount="2000" fill="hold" grpId="1" nodeType="afterEffect">
                                  <p:stCondLst>
                                    <p:cond delay="0"/>
                                  </p:stCondLst>
                                  <p:childTnLst>
                                    <p:animClr clrSpc="hsl" dir="cw">
                                      <p:cBhvr override="childStyle">
                                        <p:cTn id="58" dur="2000" fill="hold"/>
                                        <p:tgtEl>
                                          <p:spTgt spid="110"/>
                                        </p:tgtEl>
                                        <p:attrNameLst>
                                          <p:attrName>style.color</p:attrName>
                                        </p:attrNameLst>
                                      </p:cBhvr>
                                      <p:by>
                                        <p:hsl h="0" s="12549" l="25098"/>
                                      </p:by>
                                    </p:animClr>
                                    <p:animClr clrSpc="hsl" dir="cw">
                                      <p:cBhvr>
                                        <p:cTn id="59" dur="2000" fill="hold"/>
                                        <p:tgtEl>
                                          <p:spTgt spid="110"/>
                                        </p:tgtEl>
                                        <p:attrNameLst>
                                          <p:attrName>fillcolor</p:attrName>
                                        </p:attrNameLst>
                                      </p:cBhvr>
                                      <p:by>
                                        <p:hsl h="0" s="12549" l="25098"/>
                                      </p:by>
                                    </p:animClr>
                                    <p:animClr clrSpc="hsl" dir="cw">
                                      <p:cBhvr>
                                        <p:cTn id="60" dur="2000" fill="hold"/>
                                        <p:tgtEl>
                                          <p:spTgt spid="110"/>
                                        </p:tgtEl>
                                        <p:attrNameLst>
                                          <p:attrName>stroke.color</p:attrName>
                                        </p:attrNameLst>
                                      </p:cBhvr>
                                      <p:by>
                                        <p:hsl h="0" s="12549" l="25098"/>
                                      </p:by>
                                    </p:animClr>
                                    <p:set>
                                      <p:cBhvr>
                                        <p:cTn id="61" dur="2000" fill="hold"/>
                                        <p:tgtEl>
                                          <p:spTgt spid="110"/>
                                        </p:tgtEl>
                                        <p:attrNameLst>
                                          <p:attrName>fill.type</p:attrName>
                                        </p:attrNameLst>
                                      </p:cBhvr>
                                      <p:to>
                                        <p:strVal val="solid"/>
                                      </p:to>
                                    </p:set>
                                  </p:childTnLst>
                                  <p:subTnLst>
                                    <p:animClr clrSpc="rgb" dir="cw">
                                      <p:cBhvr override="childStyle">
                                        <p:cTn dur="1" fill="hold" display="0" masterRel="nextClick" afterEffect="1"/>
                                        <p:tgtEl>
                                          <p:spTgt spid="110"/>
                                        </p:tgtEl>
                                        <p:attrNameLst>
                                          <p:attrName>ppt_c</p:attrName>
                                        </p:attrNameLst>
                                      </p:cBhvr>
                                      <p:to>
                                        <a:schemeClr val="bg1"/>
                                      </p:to>
                                    </p:animClr>
                                  </p:subTnLst>
                                </p:cTn>
                              </p:par>
                            </p:childTnLst>
                          </p:cTn>
                        </p:par>
                        <p:par>
                          <p:cTn id="62" fill="hold">
                            <p:stCondLst>
                              <p:cond delay="35000"/>
                            </p:stCondLst>
                            <p:childTnLst>
                              <p:par>
                                <p:cTn id="63" presetID="42" presetClass="exit" presetSubtype="0" fill="hold" grpId="2" nodeType="afterEffect">
                                  <p:stCondLst>
                                    <p:cond delay="1000"/>
                                  </p:stCondLst>
                                  <p:childTnLst>
                                    <p:animEffect transition="out" filter="fade">
                                      <p:cBhvr>
                                        <p:cTn id="64" dur="500"/>
                                        <p:tgtEl>
                                          <p:spTgt spid="75"/>
                                        </p:tgtEl>
                                      </p:cBhvr>
                                    </p:animEffect>
                                    <p:anim calcmode="lin" valueType="num">
                                      <p:cBhvr>
                                        <p:cTn id="65" dur="500"/>
                                        <p:tgtEl>
                                          <p:spTgt spid="75"/>
                                        </p:tgtEl>
                                        <p:attrNameLst>
                                          <p:attrName>ppt_x</p:attrName>
                                        </p:attrNameLst>
                                      </p:cBhvr>
                                      <p:tavLst>
                                        <p:tav tm="0">
                                          <p:val>
                                            <p:strVal val="ppt_x"/>
                                          </p:val>
                                        </p:tav>
                                        <p:tav tm="100000">
                                          <p:val>
                                            <p:strVal val="ppt_x"/>
                                          </p:val>
                                        </p:tav>
                                      </p:tavLst>
                                    </p:anim>
                                    <p:anim calcmode="lin" valueType="num">
                                      <p:cBhvr>
                                        <p:cTn id="66" dur="500"/>
                                        <p:tgtEl>
                                          <p:spTgt spid="75"/>
                                        </p:tgtEl>
                                        <p:attrNameLst>
                                          <p:attrName>ppt_y</p:attrName>
                                        </p:attrNameLst>
                                      </p:cBhvr>
                                      <p:tavLst>
                                        <p:tav tm="0">
                                          <p:val>
                                            <p:strVal val="ppt_y"/>
                                          </p:val>
                                        </p:tav>
                                        <p:tav tm="100000">
                                          <p:val>
                                            <p:strVal val="ppt_y+.1"/>
                                          </p:val>
                                        </p:tav>
                                      </p:tavLst>
                                    </p:anim>
                                    <p:set>
                                      <p:cBhvr>
                                        <p:cTn id="67" dur="1" fill="hold">
                                          <p:stCondLst>
                                            <p:cond delay="499"/>
                                          </p:stCondLst>
                                        </p:cTn>
                                        <p:tgtEl>
                                          <p:spTgt spid="75"/>
                                        </p:tgtEl>
                                        <p:attrNameLst>
                                          <p:attrName>style.visibility</p:attrName>
                                        </p:attrNameLst>
                                      </p:cBhvr>
                                      <p:to>
                                        <p:strVal val="hidden"/>
                                      </p:to>
                                    </p:set>
                                  </p:childTnLst>
                                </p:cTn>
                              </p:par>
                              <p:par>
                                <p:cTn id="68" presetID="42" presetClass="exit" presetSubtype="0" fill="hold" nodeType="withEffect">
                                  <p:stCondLst>
                                    <p:cond delay="1000"/>
                                  </p:stCondLst>
                                  <p:childTnLst>
                                    <p:animEffect transition="out" filter="fade">
                                      <p:cBhvr>
                                        <p:cTn id="69" dur="500"/>
                                        <p:tgtEl>
                                          <p:spTgt spid="26"/>
                                        </p:tgtEl>
                                      </p:cBhvr>
                                    </p:animEffect>
                                    <p:anim calcmode="lin" valueType="num">
                                      <p:cBhvr>
                                        <p:cTn id="70" dur="500"/>
                                        <p:tgtEl>
                                          <p:spTgt spid="26"/>
                                        </p:tgtEl>
                                        <p:attrNameLst>
                                          <p:attrName>ppt_x</p:attrName>
                                        </p:attrNameLst>
                                      </p:cBhvr>
                                      <p:tavLst>
                                        <p:tav tm="0">
                                          <p:val>
                                            <p:strVal val="ppt_x"/>
                                          </p:val>
                                        </p:tav>
                                        <p:tav tm="100000">
                                          <p:val>
                                            <p:strVal val="ppt_x"/>
                                          </p:val>
                                        </p:tav>
                                      </p:tavLst>
                                    </p:anim>
                                    <p:anim calcmode="lin" valueType="num">
                                      <p:cBhvr>
                                        <p:cTn id="71" dur="500"/>
                                        <p:tgtEl>
                                          <p:spTgt spid="26"/>
                                        </p:tgtEl>
                                        <p:attrNameLst>
                                          <p:attrName>ppt_y</p:attrName>
                                        </p:attrNameLst>
                                      </p:cBhvr>
                                      <p:tavLst>
                                        <p:tav tm="0">
                                          <p:val>
                                            <p:strVal val="ppt_y"/>
                                          </p:val>
                                        </p:tav>
                                        <p:tav tm="100000">
                                          <p:val>
                                            <p:strVal val="ppt_y+.1"/>
                                          </p:val>
                                        </p:tav>
                                      </p:tavLst>
                                    </p:anim>
                                    <p:set>
                                      <p:cBhvr>
                                        <p:cTn id="72" dur="1" fill="hold">
                                          <p:stCondLst>
                                            <p:cond delay="499"/>
                                          </p:stCondLst>
                                        </p:cTn>
                                        <p:tgtEl>
                                          <p:spTgt spid="26"/>
                                        </p:tgtEl>
                                        <p:attrNameLst>
                                          <p:attrName>style.visibility</p:attrName>
                                        </p:attrNameLst>
                                      </p:cBhvr>
                                      <p:to>
                                        <p:strVal val="hidden"/>
                                      </p:to>
                                    </p:set>
                                  </p:childTnLst>
                                </p:cTn>
                              </p:par>
                              <p:par>
                                <p:cTn id="73" presetID="42" presetClass="exit" presetSubtype="0" fill="hold" grpId="2" nodeType="withEffect">
                                  <p:stCondLst>
                                    <p:cond delay="1000"/>
                                  </p:stCondLst>
                                  <p:childTnLst>
                                    <p:animEffect transition="out" filter="fade">
                                      <p:cBhvr>
                                        <p:cTn id="74" dur="500"/>
                                        <p:tgtEl>
                                          <p:spTgt spid="21"/>
                                        </p:tgtEl>
                                      </p:cBhvr>
                                    </p:animEffect>
                                    <p:anim calcmode="lin" valueType="num">
                                      <p:cBhvr>
                                        <p:cTn id="75" dur="500"/>
                                        <p:tgtEl>
                                          <p:spTgt spid="21"/>
                                        </p:tgtEl>
                                        <p:attrNameLst>
                                          <p:attrName>ppt_x</p:attrName>
                                        </p:attrNameLst>
                                      </p:cBhvr>
                                      <p:tavLst>
                                        <p:tav tm="0">
                                          <p:val>
                                            <p:strVal val="ppt_x"/>
                                          </p:val>
                                        </p:tav>
                                        <p:tav tm="100000">
                                          <p:val>
                                            <p:strVal val="ppt_x"/>
                                          </p:val>
                                        </p:tav>
                                      </p:tavLst>
                                    </p:anim>
                                    <p:anim calcmode="lin" valueType="num">
                                      <p:cBhvr>
                                        <p:cTn id="76" dur="500"/>
                                        <p:tgtEl>
                                          <p:spTgt spid="21"/>
                                        </p:tgtEl>
                                        <p:attrNameLst>
                                          <p:attrName>ppt_y</p:attrName>
                                        </p:attrNameLst>
                                      </p:cBhvr>
                                      <p:tavLst>
                                        <p:tav tm="0">
                                          <p:val>
                                            <p:strVal val="ppt_y"/>
                                          </p:val>
                                        </p:tav>
                                        <p:tav tm="100000">
                                          <p:val>
                                            <p:strVal val="ppt_y+.1"/>
                                          </p:val>
                                        </p:tav>
                                      </p:tavLst>
                                    </p:anim>
                                    <p:set>
                                      <p:cBhvr>
                                        <p:cTn id="77" dur="1" fill="hold">
                                          <p:stCondLst>
                                            <p:cond delay="499"/>
                                          </p:stCondLst>
                                        </p:cTn>
                                        <p:tgtEl>
                                          <p:spTgt spid="21"/>
                                        </p:tgtEl>
                                        <p:attrNameLst>
                                          <p:attrName>style.visibility</p:attrName>
                                        </p:attrNameLst>
                                      </p:cBhvr>
                                      <p:to>
                                        <p:strVal val="hidden"/>
                                      </p:to>
                                    </p:set>
                                  </p:childTnLst>
                                </p:cTn>
                              </p:par>
                            </p:childTnLst>
                          </p:cTn>
                        </p:par>
                        <p:par>
                          <p:cTn id="78" fill="hold">
                            <p:stCondLst>
                              <p:cond delay="36500"/>
                            </p:stCondLst>
                            <p:childTnLst>
                              <p:par>
                                <p:cTn id="79" presetID="10" presetClass="exit" presetSubtype="0" fill="hold" nodeType="afterEffect">
                                  <p:stCondLst>
                                    <p:cond delay="1000"/>
                                  </p:stCondLst>
                                  <p:childTnLst>
                                    <p:animEffect transition="out" filter="fade">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cTn>
                              </p:par>
                            </p:childTnLst>
                          </p:cTn>
                        </p:par>
                        <p:par>
                          <p:cTn id="82" fill="hold">
                            <p:stCondLst>
                              <p:cond delay="38000"/>
                            </p:stCondLst>
                            <p:childTnLst>
                              <p:par>
                                <p:cTn id="83" presetID="10" presetClass="exit" presetSubtype="0" fill="hold" nodeType="afterEffect">
                                  <p:stCondLst>
                                    <p:cond delay="0"/>
                                  </p:stCondLst>
                                  <p:childTnLst>
                                    <p:animEffect transition="out" filter="fade">
                                      <p:cBhvr>
                                        <p:cTn id="84" dur="500"/>
                                        <p:tgtEl>
                                          <p:spTgt spid="3"/>
                                        </p:tgtEl>
                                      </p:cBhvr>
                                    </p:animEffect>
                                    <p:set>
                                      <p:cBhvr>
                                        <p:cTn id="85" dur="1" fill="hold">
                                          <p:stCondLst>
                                            <p:cond delay="499"/>
                                          </p:stCondLst>
                                        </p:cTn>
                                        <p:tgtEl>
                                          <p:spTgt spid="3"/>
                                        </p:tgtEl>
                                        <p:attrNameLst>
                                          <p:attrName>style.visibility</p:attrName>
                                        </p:attrNameLst>
                                      </p:cBhvr>
                                      <p:to>
                                        <p:strVal val="hidden"/>
                                      </p:to>
                                    </p:set>
                                  </p:childTnLst>
                                </p:cTn>
                              </p:par>
                              <p:par>
                                <p:cTn id="86" presetID="10" presetClass="exit" presetSubtype="0" fill="hold" nodeType="withEffect">
                                  <p:stCondLst>
                                    <p:cond delay="1000"/>
                                  </p:stCondLst>
                                  <p:childTnLst>
                                    <p:animEffect transition="out" filter="fade">
                                      <p:cBhvr>
                                        <p:cTn id="87" dur="500"/>
                                        <p:tgtEl>
                                          <p:spTgt spid="96"/>
                                        </p:tgtEl>
                                      </p:cBhvr>
                                    </p:animEffect>
                                    <p:set>
                                      <p:cBhvr>
                                        <p:cTn id="88" dur="1" fill="hold">
                                          <p:stCondLst>
                                            <p:cond delay="499"/>
                                          </p:stCondLst>
                                        </p:cTn>
                                        <p:tgtEl>
                                          <p:spTgt spid="96"/>
                                        </p:tgtEl>
                                        <p:attrNameLst>
                                          <p:attrName>style.visibility</p:attrName>
                                        </p:attrNameLst>
                                      </p:cBhvr>
                                      <p:to>
                                        <p:strVal val="hidden"/>
                                      </p:to>
                                    </p:set>
                                  </p:childTnLst>
                                </p:cTn>
                              </p:par>
                              <p:par>
                                <p:cTn id="89" presetID="10" presetClass="exit" presetSubtype="0" fill="hold" grpId="0" nodeType="withEffect">
                                  <p:stCondLst>
                                    <p:cond delay="100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par>
                                <p:cTn id="92" presetID="10" presetClass="exit" presetSubtype="0" fill="hold" grpId="0" nodeType="withEffect">
                                  <p:stCondLst>
                                    <p:cond delay="1000"/>
                                  </p:stCondLst>
                                  <p:childTnLst>
                                    <p:animEffect transition="out" filter="fade">
                                      <p:cBhvr>
                                        <p:cTn id="93" dur="500"/>
                                        <p:tgtEl>
                                          <p:spTgt spid="125"/>
                                        </p:tgtEl>
                                      </p:cBhvr>
                                    </p:animEffect>
                                    <p:set>
                                      <p:cBhvr>
                                        <p:cTn id="94" dur="1" fill="hold">
                                          <p:stCondLst>
                                            <p:cond delay="499"/>
                                          </p:stCondLst>
                                        </p:cTn>
                                        <p:tgtEl>
                                          <p:spTgt spid="125"/>
                                        </p:tgtEl>
                                        <p:attrNameLst>
                                          <p:attrName>style.visibility</p:attrName>
                                        </p:attrNameLst>
                                      </p:cBhvr>
                                      <p:to>
                                        <p:strVal val="hidden"/>
                                      </p:to>
                                    </p:set>
                                  </p:childTnLst>
                                </p:cTn>
                              </p:par>
                              <p:par>
                                <p:cTn id="95" presetID="10" presetClass="exit" presetSubtype="0" fill="hold" nodeType="withEffect">
                                  <p:stCondLst>
                                    <p:cond delay="1000"/>
                                  </p:stCondLst>
                                  <p:childTnLst>
                                    <p:animEffect transition="out" filter="fade">
                                      <p:cBhvr>
                                        <p:cTn id="96" dur="500"/>
                                        <p:tgtEl>
                                          <p:spTgt spid="132"/>
                                        </p:tgtEl>
                                      </p:cBhvr>
                                    </p:animEffect>
                                    <p:set>
                                      <p:cBhvr>
                                        <p:cTn id="97" dur="1" fill="hold">
                                          <p:stCondLst>
                                            <p:cond delay="499"/>
                                          </p:stCondLst>
                                        </p:cTn>
                                        <p:tgtEl>
                                          <p:spTgt spid="132"/>
                                        </p:tgtEl>
                                        <p:attrNameLst>
                                          <p:attrName>style.visibility</p:attrName>
                                        </p:attrNameLst>
                                      </p:cBhvr>
                                      <p:to>
                                        <p:strVal val="hidden"/>
                                      </p:to>
                                    </p:set>
                                  </p:childTnLst>
                                </p:cTn>
                              </p:par>
                              <p:par>
                                <p:cTn id="98" presetID="10" presetClass="exit" presetSubtype="0" fill="hold" nodeType="withEffect">
                                  <p:stCondLst>
                                    <p:cond delay="1000"/>
                                  </p:stCondLst>
                                  <p:childTnLst>
                                    <p:animEffect transition="out" filter="fade">
                                      <p:cBhvr>
                                        <p:cTn id="99" dur="500"/>
                                        <p:tgtEl>
                                          <p:spTgt spid="128"/>
                                        </p:tgtEl>
                                      </p:cBhvr>
                                    </p:animEffect>
                                    <p:set>
                                      <p:cBhvr>
                                        <p:cTn id="100" dur="1" fill="hold">
                                          <p:stCondLst>
                                            <p:cond delay="499"/>
                                          </p:stCondLst>
                                        </p:cTn>
                                        <p:tgtEl>
                                          <p:spTgt spid="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5" grpId="2" animBg="1"/>
      <p:bldP spid="88" grpId="0"/>
      <p:bldP spid="21" grpId="0" animBg="1"/>
      <p:bldP spid="21" grpId="1" animBg="1"/>
      <p:bldP spid="21" grpId="2" animBg="1"/>
      <p:bldP spid="110" grpId="0" animBg="1"/>
      <p:bldP spid="110" grpId="1" animBg="1"/>
      <p:bldP spid="125" grpId="0"/>
      <p:bldP spid="12" grpId="0" animBg="1"/>
      <p:bldP spid="12" grpId="1" animBg="1"/>
      <p:bldP spid="12"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5" y="241385"/>
            <a:ext cx="559759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Ideal Setup</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pic>
        <p:nvPicPr>
          <p:cNvPr id="1026" name="Picture 2" descr="\\SERVER\Video\Project Folders\Neofit Projects\Commercial\E G Waterworks\E G Waterworks 00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822" t="7611" r="4927" b="7611"/>
          <a:stretch/>
        </p:blipFill>
        <p:spPr bwMode="auto">
          <a:xfrm>
            <a:off x="3035800" y="1201095"/>
            <a:ext cx="2147339" cy="17670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SERVER\Video\Project Folders\Neofit Projects\Commercial\reddington pines\reddington pines 0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106" t="19972" r="11635" b="24138"/>
          <a:stretch/>
        </p:blipFill>
        <p:spPr bwMode="auto">
          <a:xfrm>
            <a:off x="3035800" y="3006545"/>
            <a:ext cx="2147339" cy="17670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SERVER\Video\Project Folders\Neofit Projects\Residential\Dr. Goodarzi\dr godarzi 0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85" t="8210" r="11530" b="17200"/>
          <a:stretch/>
        </p:blipFill>
        <p:spPr bwMode="auto">
          <a:xfrm>
            <a:off x="514164" y="2927011"/>
            <a:ext cx="2243486" cy="184616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22971" t="30568" r="25455" b="9238"/>
          <a:stretch/>
        </p:blipFill>
        <p:spPr>
          <a:xfrm>
            <a:off x="3035800" y="4811580"/>
            <a:ext cx="2147339" cy="1710296"/>
          </a:xfrm>
          <a:prstGeom prst="rect">
            <a:avLst/>
          </a:prstGeom>
          <a:ln>
            <a:solidFill>
              <a:schemeClr val="accent1"/>
            </a:solidFill>
          </a:ln>
        </p:spPr>
      </p:pic>
      <p:pic>
        <p:nvPicPr>
          <p:cNvPr id="8" name="Picture 2" descr="\\SERVER\Video\Project Pending Folders\Mapleview Terrace Apt\Pictures\IMG_5056.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25308" t="16737" r="21948" b="17029"/>
          <a:stretch/>
        </p:blipFill>
        <p:spPr bwMode="auto">
          <a:xfrm>
            <a:off x="5455315" y="1198371"/>
            <a:ext cx="2419515" cy="17697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493720" y="3505810"/>
            <a:ext cx="3533260" cy="284197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nSpc>
                <a:spcPct val="150000"/>
              </a:lnSpc>
            </a:pPr>
            <a:r>
              <a:rPr lang="en-US" sz="1400" dirty="0">
                <a:solidFill>
                  <a:schemeClr val="accent4">
                    <a:lumMod val="50000"/>
                  </a:schemeClr>
                </a:solidFill>
                <a:latin typeface="+mj-lt"/>
                <a:cs typeface="Times New Roman"/>
              </a:rPr>
              <a:t>Crew 1- Set-up &amp; Any Necessary Access Pits</a:t>
            </a:r>
            <a:br>
              <a:rPr lang="en-US" sz="1400" dirty="0">
                <a:solidFill>
                  <a:schemeClr val="accent4">
                    <a:lumMod val="50000"/>
                  </a:schemeClr>
                </a:solidFill>
                <a:latin typeface="+mj-lt"/>
                <a:cs typeface="Times New Roman"/>
              </a:rPr>
            </a:br>
            <a:endParaRPr lang="en-US" sz="1400" dirty="0">
              <a:solidFill>
                <a:schemeClr val="accent4">
                  <a:lumMod val="50000"/>
                </a:schemeClr>
              </a:solidFill>
              <a:latin typeface="+mj-lt"/>
              <a:cs typeface="Times New Roman"/>
            </a:endParaRPr>
          </a:p>
          <a:p>
            <a:pPr>
              <a:lnSpc>
                <a:spcPct val="150000"/>
              </a:lnSpc>
            </a:pPr>
            <a:r>
              <a:rPr lang="en-US" sz="1400" dirty="0">
                <a:solidFill>
                  <a:schemeClr val="accent4">
                    <a:lumMod val="50000"/>
                  </a:schemeClr>
                </a:solidFill>
                <a:latin typeface="+mj-lt"/>
                <a:cs typeface="Times New Roman"/>
              </a:rPr>
              <a:t>Crew 2- Cleaning, Lining, and Expansion Process</a:t>
            </a:r>
            <a:br>
              <a:rPr lang="en-US" sz="1400" dirty="0">
                <a:solidFill>
                  <a:schemeClr val="accent4">
                    <a:lumMod val="50000"/>
                  </a:schemeClr>
                </a:solidFill>
                <a:latin typeface="+mj-lt"/>
                <a:cs typeface="Times New Roman"/>
              </a:rPr>
            </a:br>
            <a:endParaRPr lang="en-US" sz="1400" dirty="0">
              <a:solidFill>
                <a:schemeClr val="accent4">
                  <a:lumMod val="50000"/>
                </a:schemeClr>
              </a:solidFill>
              <a:latin typeface="+mj-lt"/>
              <a:cs typeface="Times New Roman"/>
            </a:endParaRPr>
          </a:p>
          <a:p>
            <a:pPr>
              <a:lnSpc>
                <a:spcPct val="150000"/>
              </a:lnSpc>
            </a:pPr>
            <a:r>
              <a:rPr lang="en-US" sz="1400" dirty="0">
                <a:solidFill>
                  <a:schemeClr val="accent4">
                    <a:lumMod val="50000"/>
                  </a:schemeClr>
                </a:solidFill>
                <a:latin typeface="+mj-lt"/>
                <a:cs typeface="Times New Roman"/>
              </a:rPr>
              <a:t>Crew 3- Reconnect and Site </a:t>
            </a:r>
            <a:r>
              <a:rPr lang="en-US" sz="1400" dirty="0" smtClean="0">
                <a:solidFill>
                  <a:schemeClr val="accent4">
                    <a:lumMod val="50000"/>
                  </a:schemeClr>
                </a:solidFill>
                <a:latin typeface="+mj-lt"/>
                <a:cs typeface="Times New Roman"/>
              </a:rPr>
              <a:t>Clean </a:t>
            </a:r>
            <a:r>
              <a:rPr lang="en-US" sz="1400" dirty="0">
                <a:solidFill>
                  <a:schemeClr val="accent4">
                    <a:lumMod val="50000"/>
                  </a:schemeClr>
                </a:solidFill>
                <a:latin typeface="+mj-lt"/>
                <a:cs typeface="Times New Roman"/>
              </a:rPr>
              <a:t>up </a:t>
            </a:r>
            <a:endParaRPr lang="en-US" sz="1400" dirty="0">
              <a:solidFill>
                <a:schemeClr val="accent4">
                  <a:lumMod val="50000"/>
                </a:schemeClr>
              </a:solidFill>
              <a:latin typeface="+mj-lt"/>
            </a:endParaRPr>
          </a:p>
        </p:txBody>
      </p:sp>
      <p:sp>
        <p:nvSpPr>
          <p:cNvPr id="15" name="Content Placeholder 4"/>
          <p:cNvSpPr txBox="1">
            <a:spLocks/>
          </p:cNvSpPr>
          <p:nvPr/>
        </p:nvSpPr>
        <p:spPr>
          <a:xfrm>
            <a:off x="5455315" y="879726"/>
            <a:ext cx="2324307" cy="321784"/>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1600" b="1" dirty="0" smtClean="0"/>
              <a:t>Crew 3</a:t>
            </a:r>
            <a:endParaRPr lang="en-US" sz="1400" dirty="0"/>
          </a:p>
        </p:txBody>
      </p:sp>
      <p:sp>
        <p:nvSpPr>
          <p:cNvPr id="16" name="Content Placeholder 4"/>
          <p:cNvSpPr txBox="1">
            <a:spLocks/>
          </p:cNvSpPr>
          <p:nvPr/>
        </p:nvSpPr>
        <p:spPr>
          <a:xfrm>
            <a:off x="3015793" y="879726"/>
            <a:ext cx="2324307" cy="321784"/>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1600" b="1" dirty="0" smtClean="0"/>
              <a:t>Crew 2</a:t>
            </a:r>
            <a:endParaRPr lang="en-US" sz="1400" dirty="0"/>
          </a:p>
        </p:txBody>
      </p:sp>
      <p:sp>
        <p:nvSpPr>
          <p:cNvPr id="17" name="Content Placeholder 4"/>
          <p:cNvSpPr txBox="1">
            <a:spLocks/>
          </p:cNvSpPr>
          <p:nvPr/>
        </p:nvSpPr>
        <p:spPr>
          <a:xfrm>
            <a:off x="501070" y="879726"/>
            <a:ext cx="2324307" cy="321784"/>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1600" b="1" dirty="0" smtClean="0"/>
              <a:t>Crew 1</a:t>
            </a:r>
            <a:endParaRPr lang="en-US" sz="1400" dirty="0"/>
          </a:p>
        </p:txBody>
      </p:sp>
      <p:sp>
        <p:nvSpPr>
          <p:cNvPr id="3" name="Slide Number Placeholder 2"/>
          <p:cNvSpPr>
            <a:spLocks noGrp="1"/>
          </p:cNvSpPr>
          <p:nvPr>
            <p:ph type="sldNum" sz="quarter" idx="12"/>
          </p:nvPr>
        </p:nvSpPr>
        <p:spPr/>
        <p:txBody>
          <a:bodyPr/>
          <a:lstStyle/>
          <a:p>
            <a:fld id="{A09380D0-DBF4-445D-B933-FF0CF90DC860}" type="slidenum">
              <a:rPr lang="en-US" smtClean="0"/>
              <a:t>24</a:t>
            </a:fld>
            <a:endParaRPr lang="en-US" dirty="0"/>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164" y="1201510"/>
            <a:ext cx="2243486" cy="1681709"/>
          </a:xfrm>
          <a:prstGeom prst="rect">
            <a:avLst/>
          </a:prstGeom>
          <a:ln>
            <a:solidFill>
              <a:schemeClr val="accent1"/>
            </a:solidFill>
          </a:ln>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164" y="4811580"/>
            <a:ext cx="2246376" cy="1710296"/>
          </a:xfrm>
          <a:prstGeom prst="rect">
            <a:avLst/>
          </a:prstGeom>
          <a:ln>
            <a:solidFill>
              <a:schemeClr val="accent1"/>
            </a:solidFill>
          </a:ln>
        </p:spPr>
      </p:pic>
    </p:spTree>
    <p:extLst>
      <p:ext uri="{BB962C8B-B14F-4D97-AF65-F5344CB8AC3E}">
        <p14:creationId xmlns:p14="http://schemas.microsoft.com/office/powerpoint/2010/main" val="46903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59400" y="1009485"/>
            <a:ext cx="6106395" cy="2486742"/>
          </a:xfrm>
        </p:spPr>
        <p:txBody>
          <a:bodyPr>
            <a:normAutofit/>
          </a:bodyPr>
          <a:lstStyle/>
          <a:p>
            <a:r>
              <a:rPr lang="en-US" sz="2000" dirty="0"/>
              <a:t>Lining at Valves</a:t>
            </a:r>
          </a:p>
          <a:p>
            <a:pPr lvl="1"/>
            <a:r>
              <a:rPr lang="en-US" sz="1800" dirty="0"/>
              <a:t>Can line through an open valve</a:t>
            </a:r>
          </a:p>
          <a:p>
            <a:pPr lvl="1"/>
            <a:r>
              <a:rPr lang="en-US" sz="1800" dirty="0"/>
              <a:t>Valve cannot be closed once Neofit is installed</a:t>
            </a:r>
          </a:p>
          <a:p>
            <a:pPr lvl="1"/>
            <a:r>
              <a:rPr lang="en-US" sz="1800" dirty="0"/>
              <a:t>Install new valve with Neofit </a:t>
            </a:r>
          </a:p>
          <a:p>
            <a:pPr lvl="1"/>
            <a:r>
              <a:rPr lang="en-US" sz="1800" dirty="0"/>
              <a:t>Install new valve at a different location</a:t>
            </a:r>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&amp; Valves</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pic>
        <p:nvPicPr>
          <p:cNvPr id="2051" name="Picture 3" descr="\\SERVER\Video\Project Folders\Neofit Projects\Commercial\East Newark Townhomes\Pictures\0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16" t="16965" r="316" b="4998"/>
          <a:stretch/>
        </p:blipFill>
        <p:spPr bwMode="auto">
          <a:xfrm>
            <a:off x="347450" y="3467405"/>
            <a:ext cx="3017520" cy="23353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SERVER\Video\Project Folders\Neofit Projects\Commercial\East Newark Townhomes\Pictures\0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78" t="18900" r="34653"/>
          <a:stretch/>
        </p:blipFill>
        <p:spPr bwMode="auto">
          <a:xfrm>
            <a:off x="3561132" y="3469627"/>
            <a:ext cx="2244436" cy="23309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4" name="Picture 6" descr="\\SERVER\Video\Project Folders\Neofit Projects\Commercial\East Newark Townhomes\Pictures\02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9057" t="13542" r="13801" b="15030"/>
          <a:stretch/>
        </p:blipFill>
        <p:spPr bwMode="auto">
          <a:xfrm>
            <a:off x="5959188" y="3636553"/>
            <a:ext cx="2875767" cy="19970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0" name="Content Placeholder 4"/>
          <p:cNvSpPr txBox="1">
            <a:spLocks/>
          </p:cNvSpPr>
          <p:nvPr/>
        </p:nvSpPr>
        <p:spPr>
          <a:xfrm>
            <a:off x="4148325" y="5800540"/>
            <a:ext cx="1038155" cy="422455"/>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1600" dirty="0"/>
              <a:t>In Home</a:t>
            </a:r>
          </a:p>
        </p:txBody>
      </p:sp>
      <p:sp>
        <p:nvSpPr>
          <p:cNvPr id="11" name="Content Placeholder 4"/>
          <p:cNvSpPr txBox="1">
            <a:spLocks/>
          </p:cNvSpPr>
          <p:nvPr/>
        </p:nvSpPr>
        <p:spPr>
          <a:xfrm>
            <a:off x="1322309" y="5827154"/>
            <a:ext cx="1038155" cy="422455"/>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1600" dirty="0"/>
              <a:t>At Curb</a:t>
            </a:r>
          </a:p>
          <a:p>
            <a:pPr algn="ctr"/>
            <a:endParaRPr lang="en-US" sz="1600" dirty="0"/>
          </a:p>
        </p:txBody>
      </p:sp>
      <p:sp>
        <p:nvSpPr>
          <p:cNvPr id="3" name="Slide Number Placeholder 2"/>
          <p:cNvSpPr>
            <a:spLocks noGrp="1"/>
          </p:cNvSpPr>
          <p:nvPr>
            <p:ph type="sldNum" sz="quarter" idx="12"/>
          </p:nvPr>
        </p:nvSpPr>
        <p:spPr/>
        <p:txBody>
          <a:bodyPr/>
          <a:lstStyle/>
          <a:p>
            <a:fld id="{A09380D0-DBF4-445D-B933-FF0CF90DC860}" type="slidenum">
              <a:rPr lang="en-US" smtClean="0"/>
              <a:t>25</a:t>
            </a:fld>
            <a:endParaRPr lang="en-US" dirty="0"/>
          </a:p>
        </p:txBody>
      </p:sp>
    </p:spTree>
    <p:extLst>
      <p:ext uri="{BB962C8B-B14F-4D97-AF65-F5344CB8AC3E}">
        <p14:creationId xmlns:p14="http://schemas.microsoft.com/office/powerpoint/2010/main" val="2291926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59400" y="1009485"/>
            <a:ext cx="6106395" cy="576075"/>
          </a:xfrm>
        </p:spPr>
        <p:txBody>
          <a:bodyPr>
            <a:normAutofit/>
          </a:bodyPr>
          <a:lstStyle/>
          <a:p>
            <a:r>
              <a:rPr lang="en-US" sz="2000" dirty="0" smtClean="0"/>
              <a:t>Cleaning and Lining of </a:t>
            </a:r>
            <a:r>
              <a:rPr lang="en-US" sz="2000" dirty="0"/>
              <a:t>Bends </a:t>
            </a:r>
            <a:r>
              <a:rPr lang="en-US" sz="2000" dirty="0" smtClean="0"/>
              <a:t>and </a:t>
            </a:r>
            <a:r>
              <a:rPr lang="en-US" sz="2000" dirty="0"/>
              <a:t>Curves</a:t>
            </a:r>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&amp; Bends</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04" b="98772" l="10824" r="90824"/>
                    </a14:imgEffect>
                  </a14:imgLayer>
                </a14:imgProps>
              </a:ext>
              <a:ext uri="{28A0092B-C50C-407E-A947-70E740481C1C}">
                <a14:useLocalDpi xmlns:a14="http://schemas.microsoft.com/office/drawing/2010/main" val="0"/>
              </a:ext>
            </a:extLst>
          </a:blip>
          <a:srcRect l="34786" r="30427"/>
          <a:stretch/>
        </p:blipFill>
        <p:spPr>
          <a:xfrm>
            <a:off x="754679" y="2008015"/>
            <a:ext cx="878996" cy="1694474"/>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717" b="96996" l="30508" r="89831">
                        <a14:foregroundMark x1="66441" y1="5579" x2="68814" y2="9013"/>
                      </a14:backgroundRemoval>
                    </a14:imgEffect>
                  </a14:imgLayer>
                </a14:imgProps>
              </a:ext>
              <a:ext uri="{28A0092B-C50C-407E-A947-70E740481C1C}">
                <a14:useLocalDpi xmlns:a14="http://schemas.microsoft.com/office/drawing/2010/main" val="0"/>
              </a:ext>
            </a:extLst>
          </a:blip>
          <a:stretch>
            <a:fillRect/>
          </a:stretch>
        </p:blipFill>
        <p:spPr>
          <a:xfrm>
            <a:off x="1873507" y="2029556"/>
            <a:ext cx="2160823" cy="1706684"/>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37607" b="89915" l="1923" r="98077"/>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t="36737" b="16922"/>
          <a:stretch/>
        </p:blipFill>
        <p:spPr>
          <a:xfrm>
            <a:off x="757924" y="4518360"/>
            <a:ext cx="3302000" cy="1147622"/>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600" b="99200" l="9600" r="91200"/>
                    </a14:imgEffect>
                  </a14:imgLayer>
                </a14:imgProps>
              </a:ext>
              <a:ext uri="{28A0092B-C50C-407E-A947-70E740481C1C}">
                <a14:useLocalDpi xmlns:a14="http://schemas.microsoft.com/office/drawing/2010/main" val="0"/>
              </a:ext>
            </a:extLst>
          </a:blip>
          <a:stretch>
            <a:fillRect/>
          </a:stretch>
        </p:blipFill>
        <p:spPr>
          <a:xfrm>
            <a:off x="4348662" y="2053512"/>
            <a:ext cx="1682728" cy="1682728"/>
          </a:xfrm>
          <a:prstGeom prst="rect">
            <a:avLst/>
          </a:prstGeom>
        </p:spPr>
      </p:pic>
      <p:pic>
        <p:nvPicPr>
          <p:cNvPr id="1028" name="Picture 4" descr="Image result for pictures of lead fittings">
            <a:extLst>
              <a:ext uri="{FF2B5EF4-FFF2-40B4-BE49-F238E27FC236}">
                <a16:creationId xmlns="" xmlns:a16="http://schemas.microsoft.com/office/drawing/2014/main" id="{AC289D3F-AF62-4951-9E28-C4C78268339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78" b="96889" l="9778" r="89778"/>
                    </a14:imgEffect>
                  </a14:imgLayer>
                </a14:imgProps>
              </a:ext>
              <a:ext uri="{28A0092B-C50C-407E-A947-70E740481C1C}">
                <a14:useLocalDpi xmlns:a14="http://schemas.microsoft.com/office/drawing/2010/main" val="0"/>
              </a:ext>
            </a:extLst>
          </a:blip>
          <a:srcRect/>
          <a:stretch>
            <a:fillRect/>
          </a:stretch>
        </p:blipFill>
        <p:spPr bwMode="auto">
          <a:xfrm>
            <a:off x="4959827" y="412029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quot;No&quot; Symbol 6">
            <a:extLst>
              <a:ext uri="{FF2B5EF4-FFF2-40B4-BE49-F238E27FC236}">
                <a16:creationId xmlns="" xmlns:a16="http://schemas.microsoft.com/office/drawing/2014/main" id="{4F8359F0-9B35-4204-80EB-8EBB24CE01A0}"/>
              </a:ext>
            </a:extLst>
          </p:cNvPr>
          <p:cNvSpPr/>
          <p:nvPr/>
        </p:nvSpPr>
        <p:spPr>
          <a:xfrm>
            <a:off x="4926060" y="4061168"/>
            <a:ext cx="2112275" cy="2342705"/>
          </a:xfrm>
          <a:prstGeom prst="noSmoking">
            <a:avLst>
              <a:gd name="adj" fmla="val 29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042" name="Picture 18" descr="Image result for pictures of galvanized fittings">
            <a:extLst>
              <a:ext uri="{FF2B5EF4-FFF2-40B4-BE49-F238E27FC236}">
                <a16:creationId xmlns="" xmlns:a16="http://schemas.microsoft.com/office/drawing/2014/main" id="{63E39D7E-DEAC-4212-8A78-2E407026E59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13322" y="1962919"/>
            <a:ext cx="1680222" cy="1680222"/>
          </a:xfrm>
          <a:prstGeom prst="rect">
            <a:avLst/>
          </a:prstGeom>
          <a:noFill/>
          <a:extLst>
            <a:ext uri="{909E8E84-426E-40DD-AFC4-6F175D3DCCD1}">
              <a14:hiddenFill xmlns:a14="http://schemas.microsoft.com/office/drawing/2010/main">
                <a:solidFill>
                  <a:srgbClr val="FFFFFF"/>
                </a:solidFill>
              </a14:hiddenFill>
            </a:ext>
          </a:extLst>
        </p:spPr>
      </p:pic>
      <p:sp>
        <p:nvSpPr>
          <p:cNvPr id="28" name="&quot;No&quot; Symbol 6">
            <a:extLst>
              <a:ext uri="{FF2B5EF4-FFF2-40B4-BE49-F238E27FC236}">
                <a16:creationId xmlns="" xmlns:a16="http://schemas.microsoft.com/office/drawing/2014/main" id="{D9E919D9-F610-4EFF-A3CF-8FA1E81558CA}"/>
              </a:ext>
            </a:extLst>
          </p:cNvPr>
          <p:cNvSpPr/>
          <p:nvPr/>
        </p:nvSpPr>
        <p:spPr>
          <a:xfrm>
            <a:off x="6397295" y="1508750"/>
            <a:ext cx="2112275" cy="2342705"/>
          </a:xfrm>
          <a:prstGeom prst="noSmoking">
            <a:avLst>
              <a:gd name="adj" fmla="val 29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Slide Number Placeholder 6"/>
          <p:cNvSpPr>
            <a:spLocks noGrp="1"/>
          </p:cNvSpPr>
          <p:nvPr>
            <p:ph type="sldNum" sz="quarter" idx="12"/>
          </p:nvPr>
        </p:nvSpPr>
        <p:spPr/>
        <p:txBody>
          <a:bodyPr/>
          <a:lstStyle/>
          <a:p>
            <a:fld id="{A09380D0-DBF4-445D-B933-FF0CF90DC860}" type="slidenum">
              <a:rPr lang="en-US" smtClean="0"/>
              <a:t>26</a:t>
            </a:fld>
            <a:endParaRPr lang="en-US" dirty="0"/>
          </a:p>
        </p:txBody>
      </p:sp>
    </p:spTree>
    <p:extLst>
      <p:ext uri="{BB962C8B-B14F-4D97-AF65-F5344CB8AC3E}">
        <p14:creationId xmlns:p14="http://schemas.microsoft.com/office/powerpoint/2010/main" val="177143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59400" y="894270"/>
            <a:ext cx="6106395" cy="2035465"/>
          </a:xfrm>
        </p:spPr>
        <p:txBody>
          <a:bodyPr>
            <a:normAutofit/>
          </a:bodyPr>
          <a:lstStyle/>
          <a:p>
            <a:r>
              <a:rPr lang="en-US" sz="2000" dirty="0"/>
              <a:t>Cleaning</a:t>
            </a:r>
          </a:p>
          <a:p>
            <a:pPr lvl="1"/>
            <a:r>
              <a:rPr lang="en-US" sz="1800" dirty="0"/>
              <a:t>Mandrels</a:t>
            </a:r>
          </a:p>
          <a:p>
            <a:pPr lvl="1"/>
            <a:r>
              <a:rPr lang="en-US" sz="1800" dirty="0"/>
              <a:t>Brushes</a:t>
            </a:r>
          </a:p>
          <a:p>
            <a:pPr lvl="1"/>
            <a:r>
              <a:rPr lang="en-US" sz="1800" dirty="0"/>
              <a:t>Cleaning Pigs</a:t>
            </a:r>
          </a:p>
          <a:p>
            <a:pPr lvl="1"/>
            <a:r>
              <a:rPr lang="en-US" sz="1800" dirty="0"/>
              <a:t>Jetting</a:t>
            </a:r>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&amp; Cleaning</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7225" t="20259" r="4268" b="20131"/>
          <a:stretch/>
        </p:blipFill>
        <p:spPr>
          <a:xfrm>
            <a:off x="6914705" y="2615727"/>
            <a:ext cx="1916736" cy="1766630"/>
          </a:xfrm>
          <a:prstGeom prst="rect">
            <a:avLst/>
          </a:prstGeom>
          <a:ln>
            <a:solidFill>
              <a:schemeClr val="accent1"/>
            </a:solidFill>
          </a:ln>
        </p:spPr>
      </p:pic>
      <p:sp>
        <p:nvSpPr>
          <p:cNvPr id="12" name="Content Placeholder 4"/>
          <p:cNvSpPr txBox="1">
            <a:spLocks/>
          </p:cNvSpPr>
          <p:nvPr/>
        </p:nvSpPr>
        <p:spPr>
          <a:xfrm>
            <a:off x="385855" y="2968140"/>
            <a:ext cx="6106395" cy="2975469"/>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sz="1800" b="1" u="sng" dirty="0" smtClean="0"/>
              <a:t>Not</a:t>
            </a:r>
            <a:r>
              <a:rPr lang="en-US" sz="1800" b="1" dirty="0" smtClean="0"/>
              <a:t> Coating – Neofit does not take hours to complete</a:t>
            </a:r>
          </a:p>
          <a:p>
            <a:r>
              <a:rPr lang="en-US" sz="1800" b="1" dirty="0" smtClean="0"/>
              <a:t>Immediate Return to Service</a:t>
            </a:r>
          </a:p>
          <a:p>
            <a:r>
              <a:rPr lang="en-US" sz="1600" dirty="0" smtClean="0"/>
              <a:t>Remove Scale Build-Up</a:t>
            </a:r>
          </a:p>
          <a:p>
            <a:pPr lvl="1"/>
            <a:r>
              <a:rPr lang="en-US" sz="1600" dirty="0" smtClean="0"/>
              <a:t>Increase </a:t>
            </a:r>
            <a:r>
              <a:rPr lang="en-US" sz="1600" dirty="0"/>
              <a:t>inside diameter</a:t>
            </a:r>
          </a:p>
          <a:p>
            <a:r>
              <a:rPr lang="en-US" sz="1600" dirty="0"/>
              <a:t>Clear Obstructions</a:t>
            </a:r>
          </a:p>
          <a:p>
            <a:r>
              <a:rPr lang="en-US" sz="1600" dirty="0"/>
              <a:t>Clear Sharp Obtrusions</a:t>
            </a:r>
          </a:p>
          <a:p>
            <a:pPr lvl="1"/>
            <a:r>
              <a:rPr lang="en-US" sz="1600" dirty="0"/>
              <a:t>Fins found in </a:t>
            </a:r>
            <a:r>
              <a:rPr lang="en-US" sz="1600" dirty="0" smtClean="0"/>
              <a:t/>
            </a:r>
            <a:br>
              <a:rPr lang="en-US" sz="1600" dirty="0" smtClean="0"/>
            </a:br>
            <a:r>
              <a:rPr lang="en-US" sz="1600" dirty="0" smtClean="0"/>
              <a:t>some </a:t>
            </a:r>
            <a:r>
              <a:rPr lang="en-US" sz="1600" dirty="0"/>
              <a:t>lead pipe</a:t>
            </a:r>
          </a:p>
        </p:txBody>
      </p:sp>
      <p:pic>
        <p:nvPicPr>
          <p:cNvPr id="14" name="Picture 13" descr="G:\Neofit Procedure pictures\Step 6\IMG_0486.JPG"/>
          <p:cNvPicPr/>
          <p:nvPr/>
        </p:nvPicPr>
        <p:blipFill rotWithShape="1">
          <a:blip r:embed="rId3" cstate="print">
            <a:extLst>
              <a:ext uri="{28A0092B-C50C-407E-A947-70E740481C1C}">
                <a14:useLocalDpi xmlns:a14="http://schemas.microsoft.com/office/drawing/2010/main" val="0"/>
              </a:ext>
            </a:extLst>
          </a:blip>
          <a:srcRect l="13361" t="19855" r="16637" b="20338"/>
          <a:stretch/>
        </p:blipFill>
        <p:spPr bwMode="auto">
          <a:xfrm>
            <a:off x="4418380" y="4524460"/>
            <a:ext cx="2255329" cy="1669700"/>
          </a:xfrm>
          <a:prstGeom prst="rect">
            <a:avLst/>
          </a:prstGeom>
          <a:noFill/>
          <a:ln>
            <a:solidFill>
              <a:schemeClr val="accent1"/>
            </a:solidFill>
          </a:ln>
        </p:spPr>
      </p:pic>
      <p:pic>
        <p:nvPicPr>
          <p:cNvPr id="15" name="Picture 14" descr="G:\Neofit Procedure pictures\Step 6\IMG_0487.JPG"/>
          <p:cNvPicPr/>
          <p:nvPr/>
        </p:nvPicPr>
        <p:blipFill>
          <a:blip r:embed="rId4" cstate="print">
            <a:extLst>
              <a:ext uri="{28A0092B-C50C-407E-A947-70E740481C1C}">
                <a14:useLocalDpi xmlns:a14="http://schemas.microsoft.com/office/drawing/2010/main" val="0"/>
              </a:ext>
            </a:extLst>
          </a:blip>
          <a:srcRect l="5292" t="22685" r="18797" b="22453"/>
          <a:stretch>
            <a:fillRect/>
          </a:stretch>
        </p:blipFill>
        <p:spPr bwMode="auto">
          <a:xfrm>
            <a:off x="4567865" y="663840"/>
            <a:ext cx="2265895" cy="1669700"/>
          </a:xfrm>
          <a:prstGeom prst="rect">
            <a:avLst/>
          </a:prstGeom>
          <a:noFill/>
          <a:ln>
            <a:solidFill>
              <a:schemeClr val="accent1"/>
            </a:solidFill>
          </a:ln>
        </p:spPr>
      </p:pic>
      <p:sp>
        <p:nvSpPr>
          <p:cNvPr id="11" name="Slide Number Placeholder 10"/>
          <p:cNvSpPr>
            <a:spLocks noGrp="1"/>
          </p:cNvSpPr>
          <p:nvPr>
            <p:ph type="sldNum" sz="quarter" idx="12"/>
          </p:nvPr>
        </p:nvSpPr>
        <p:spPr/>
        <p:txBody>
          <a:bodyPr/>
          <a:lstStyle/>
          <a:p>
            <a:fld id="{A09380D0-DBF4-445D-B933-FF0CF90DC860}" type="slidenum">
              <a:rPr lang="en-US" smtClean="0"/>
              <a:t>27</a:t>
            </a:fld>
            <a:endParaRPr lang="en-US" dirty="0"/>
          </a:p>
        </p:txBody>
      </p:sp>
    </p:spTree>
    <p:extLst>
      <p:ext uri="{BB962C8B-B14F-4D97-AF65-F5344CB8AC3E}">
        <p14:creationId xmlns:p14="http://schemas.microsoft.com/office/powerpoint/2010/main" val="211259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9380D0-DBF4-445D-B933-FF0CF90DC860}" type="slidenum">
              <a:rPr lang="en-US" smtClean="0"/>
              <a:t>28</a:t>
            </a:fld>
            <a:endParaRPr lang="en-US" dirty="0"/>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Liner Integrity Test Ports</a:t>
            </a:r>
            <a:endParaRPr lang="en-US" sz="1050" dirty="0">
              <a:solidFill>
                <a:schemeClr val="accent4">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214" y="1045447"/>
            <a:ext cx="6931573" cy="5198680"/>
          </a:xfrm>
          <a:prstGeom prst="rect">
            <a:avLst/>
          </a:prstGeom>
        </p:spPr>
      </p:pic>
    </p:spTree>
    <p:extLst>
      <p:ext uri="{BB962C8B-B14F-4D97-AF65-F5344CB8AC3E}">
        <p14:creationId xmlns:p14="http://schemas.microsoft.com/office/powerpoint/2010/main" val="2848941557"/>
      </p:ext>
    </p:extLst>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4"/>
          </p:nvPr>
        </p:nvSpPr>
        <p:spPr>
          <a:xfrm>
            <a:off x="385855" y="1009485"/>
            <a:ext cx="5391010" cy="5376700"/>
          </a:xfrm>
        </p:spPr>
        <p:txBody>
          <a:bodyPr>
            <a:normAutofit/>
          </a:bodyPr>
          <a:lstStyle/>
          <a:p>
            <a:r>
              <a:rPr lang="en-US" sz="1600" dirty="0" smtClean="0">
                <a:solidFill>
                  <a:schemeClr val="accent4">
                    <a:lumMod val="50000"/>
                  </a:schemeClr>
                </a:solidFill>
              </a:rPr>
              <a:t>Warning Labels</a:t>
            </a:r>
            <a:endParaRPr lang="en-US" sz="1600" dirty="0">
              <a:solidFill>
                <a:schemeClr val="accent4">
                  <a:lumMod val="50000"/>
                </a:schemeClr>
              </a:solidFill>
            </a:endParaRPr>
          </a:p>
          <a:p>
            <a:pPr lvl="1"/>
            <a:r>
              <a:rPr lang="en-US" sz="1600" dirty="0">
                <a:solidFill>
                  <a:schemeClr val="accent4">
                    <a:lumMod val="50000"/>
                  </a:schemeClr>
                </a:solidFill>
              </a:rPr>
              <a:t>Tag your lines after </a:t>
            </a:r>
            <a:r>
              <a:rPr lang="en-US" sz="1600" dirty="0" smtClean="0">
                <a:solidFill>
                  <a:schemeClr val="accent4">
                    <a:lumMod val="50000"/>
                  </a:schemeClr>
                </a:solidFill>
              </a:rPr>
              <a:t>installation</a:t>
            </a:r>
          </a:p>
          <a:p>
            <a:pPr lvl="1"/>
            <a:r>
              <a:rPr lang="en-US" sz="1600" dirty="0" smtClean="0">
                <a:solidFill>
                  <a:schemeClr val="accent4">
                    <a:lumMod val="50000"/>
                  </a:schemeClr>
                </a:solidFill>
              </a:rPr>
              <a:t>Blue Paint Indicators</a:t>
            </a:r>
          </a:p>
          <a:p>
            <a:pPr lvl="1"/>
            <a:endParaRPr lang="en-US" sz="1600" dirty="0">
              <a:solidFill>
                <a:schemeClr val="accent4">
                  <a:lumMod val="50000"/>
                </a:schemeClr>
              </a:solidFill>
            </a:endParaRPr>
          </a:p>
          <a:p>
            <a:r>
              <a:rPr lang="en-US" sz="1600" dirty="0" smtClean="0">
                <a:solidFill>
                  <a:schemeClr val="accent4">
                    <a:lumMod val="50000"/>
                  </a:schemeClr>
                </a:solidFill>
              </a:rPr>
              <a:t>Immediate Return to Service- NSF</a:t>
            </a:r>
            <a:endParaRPr lang="en-US" sz="1600" dirty="0">
              <a:solidFill>
                <a:schemeClr val="accent4">
                  <a:lumMod val="50000"/>
                </a:schemeClr>
              </a:solidFill>
            </a:endParaRPr>
          </a:p>
          <a:p>
            <a:pPr lvl="1"/>
            <a:endParaRPr lang="en-US" sz="1600" dirty="0">
              <a:solidFill>
                <a:schemeClr val="accent4">
                  <a:lumMod val="50000"/>
                </a:schemeClr>
              </a:solidFill>
            </a:endParaRPr>
          </a:p>
          <a:p>
            <a:r>
              <a:rPr lang="en-US" sz="1600" dirty="0" smtClean="0">
                <a:solidFill>
                  <a:schemeClr val="accent4">
                    <a:lumMod val="50000"/>
                  </a:schemeClr>
                </a:solidFill>
              </a:rPr>
              <a:t>Add Records to GIS System? (e.g. Length of install, date of install, installer name, presence of bends, CCTV inspections?)  </a:t>
            </a:r>
          </a:p>
          <a:p>
            <a:pPr lvl="1"/>
            <a:endParaRPr lang="en-US" sz="1600" dirty="0" smtClean="0">
              <a:solidFill>
                <a:schemeClr val="accent4">
                  <a:lumMod val="50000"/>
                </a:schemeClr>
              </a:solidFill>
            </a:endParaRPr>
          </a:p>
          <a:p>
            <a:r>
              <a:rPr lang="en-US" sz="1600" dirty="0" smtClean="0">
                <a:solidFill>
                  <a:schemeClr val="accent4">
                    <a:lumMod val="50000"/>
                  </a:schemeClr>
                </a:solidFill>
              </a:rPr>
              <a:t>Frozen Line</a:t>
            </a:r>
          </a:p>
          <a:p>
            <a:pPr lvl="1"/>
            <a:r>
              <a:rPr lang="en-US" sz="1600" dirty="0" smtClean="0">
                <a:solidFill>
                  <a:schemeClr val="accent4">
                    <a:lumMod val="50000"/>
                  </a:schemeClr>
                </a:solidFill>
              </a:rPr>
              <a:t>Thawing of frozen liner</a:t>
            </a:r>
          </a:p>
          <a:p>
            <a:pPr lvl="1"/>
            <a:endParaRPr lang="en-US" sz="1600" dirty="0">
              <a:solidFill>
                <a:schemeClr val="accent4">
                  <a:lumMod val="50000"/>
                </a:schemeClr>
              </a:solidFill>
            </a:endParaRPr>
          </a:p>
          <a:p>
            <a:r>
              <a:rPr lang="en-US" sz="1600" dirty="0" smtClean="0">
                <a:solidFill>
                  <a:schemeClr val="accent4">
                    <a:lumMod val="50000"/>
                  </a:schemeClr>
                </a:solidFill>
              </a:rPr>
              <a:t>Damaged Line</a:t>
            </a:r>
          </a:p>
          <a:p>
            <a:pPr lvl="1"/>
            <a:r>
              <a:rPr lang="en-US" sz="1600" dirty="0" smtClean="0">
                <a:solidFill>
                  <a:schemeClr val="accent4">
                    <a:lumMod val="50000"/>
                  </a:schemeClr>
                </a:solidFill>
              </a:rPr>
              <a:t>Repairing damaged liner</a:t>
            </a:r>
          </a:p>
          <a:p>
            <a:pPr lvl="1"/>
            <a:r>
              <a:rPr lang="en-US" sz="1600" dirty="0" smtClean="0">
                <a:solidFill>
                  <a:schemeClr val="accent4">
                    <a:lumMod val="50000"/>
                  </a:schemeClr>
                </a:solidFill>
              </a:rPr>
              <a:t>Removing damaged liner</a:t>
            </a:r>
            <a:endParaRPr lang="en-US" sz="1600" dirty="0">
              <a:solidFill>
                <a:schemeClr val="accent4">
                  <a:lumMod val="50000"/>
                </a:schemeClr>
              </a:solidFill>
            </a:endParaRPr>
          </a:p>
          <a:p>
            <a:pPr lvl="1"/>
            <a:endParaRPr lang="en-US" sz="1400" dirty="0">
              <a:solidFill>
                <a:schemeClr val="accent4">
                  <a:lumMod val="50000"/>
                </a:schemeClr>
              </a:solidFill>
            </a:endParaRPr>
          </a:p>
        </p:txBody>
      </p:sp>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After Installation</a:t>
            </a:r>
            <a:endParaRPr lang="en-US" sz="1050" dirty="0">
              <a:solidFill>
                <a:schemeClr val="accent4">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138" y="425592"/>
            <a:ext cx="2261113" cy="3318467"/>
          </a:xfrm>
          <a:prstGeom prst="rect">
            <a:avLst/>
          </a:prstGeom>
          <a:ln>
            <a:solidFill>
              <a:schemeClr val="accent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570" y="1777585"/>
            <a:ext cx="1190555" cy="1190555"/>
          </a:xfrm>
          <a:prstGeom prst="rect">
            <a:avLst/>
          </a:prstGeom>
        </p:spPr>
      </p:pic>
      <p:sp>
        <p:nvSpPr>
          <p:cNvPr id="4" name="Slide Number Placeholder 3"/>
          <p:cNvSpPr>
            <a:spLocks noGrp="1"/>
          </p:cNvSpPr>
          <p:nvPr>
            <p:ph type="sldNum" sz="quarter" idx="12"/>
          </p:nvPr>
        </p:nvSpPr>
        <p:spPr/>
        <p:txBody>
          <a:bodyPr/>
          <a:lstStyle/>
          <a:p>
            <a:fld id="{A09380D0-DBF4-445D-B933-FF0CF90DC860}" type="slidenum">
              <a:rPr lang="en-US" smtClean="0"/>
              <a:t>29</a:t>
            </a:fld>
            <a:endParaRPr lang="en-US"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291" r="3921"/>
          <a:stretch/>
        </p:blipFill>
        <p:spPr>
          <a:xfrm>
            <a:off x="3660065" y="4273910"/>
            <a:ext cx="5213295" cy="1916744"/>
          </a:xfrm>
          <a:prstGeom prst="rect">
            <a:avLst/>
          </a:prstGeom>
          <a:ln>
            <a:solidFill>
              <a:schemeClr val="accent1"/>
            </a:solidFill>
          </a:ln>
        </p:spPr>
      </p:pic>
      <p:cxnSp>
        <p:nvCxnSpPr>
          <p:cNvPr id="9" name="Straight Arrow Connector 8"/>
          <p:cNvCxnSpPr/>
          <p:nvPr/>
        </p:nvCxnSpPr>
        <p:spPr>
          <a:xfrm flipH="1" flipV="1">
            <a:off x="5708110" y="5656490"/>
            <a:ext cx="614480" cy="960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06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7020" y="126170"/>
            <a:ext cx="8909960" cy="921720"/>
          </a:xfrm>
          <a:prstGeom prst="rect">
            <a:avLst/>
          </a:prstGeom>
        </p:spPr>
        <p:txBody>
          <a:bodyPr vert="horz" lIns="91440" tIns="45720" rIns="91440" bIns="45720" rtlCol="0">
            <a:normAutofit fontScale="92500"/>
          </a:bodyPr>
          <a:lstStyle/>
          <a:p>
            <a:pPr marL="123825" indent="-15875" algn="ctr">
              <a:lnSpc>
                <a:spcPct val="150000"/>
              </a:lnSpc>
              <a:spcBef>
                <a:spcPct val="20000"/>
              </a:spcBef>
              <a:spcAft>
                <a:spcPts val="300"/>
              </a:spcAft>
              <a:buClr>
                <a:schemeClr val="accent6">
                  <a:lumMod val="75000"/>
                </a:schemeClr>
              </a:buClr>
              <a:buSzPct val="130000"/>
              <a:defRPr/>
            </a:pPr>
            <a:r>
              <a:rPr lang="en-US" sz="19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rPr>
              <a:t>NSF/ANSI 61 Certified</a:t>
            </a:r>
            <a:endParaRPr lang="en-US" sz="1900" dirty="0">
              <a:solidFill>
                <a:schemeClr val="accent4">
                  <a:lumMod val="50000"/>
                </a:schemeClr>
              </a:solidFill>
            </a:endParaRPr>
          </a:p>
          <a:p>
            <a:pPr marL="123825" indent="-15875" algn="ctr">
              <a:lnSpc>
                <a:spcPct val="150000"/>
              </a:lnSpc>
              <a:spcBef>
                <a:spcPct val="20000"/>
              </a:spcBef>
              <a:spcAft>
                <a:spcPts val="300"/>
              </a:spcAft>
              <a:buClr>
                <a:schemeClr val="accent6">
                  <a:lumMod val="75000"/>
                </a:schemeClr>
              </a:buClr>
              <a:buSzPct val="130000"/>
              <a:defRPr/>
            </a:pPr>
            <a:r>
              <a:rPr lang="en-US" sz="1300" dirty="0">
                <a:solidFill>
                  <a:schemeClr val="accent4">
                    <a:lumMod val="50000"/>
                  </a:schemeClr>
                </a:solidFill>
              </a:rPr>
              <a:t>The Water Quality Association has issued certification for Neofit to the standards of NSF 61/ANSI 61 and NSF 61/ANSI 372 </a:t>
            </a:r>
            <a:endParaRPr kumimoji="0" lang="en-US" sz="1300" b="0" i="0" u="none" strike="noStrike" kern="1200" cap="none" spc="0" normalizeH="0" baseline="0" noProof="0" dirty="0">
              <a:ln>
                <a:noFill/>
              </a:ln>
              <a:solidFill>
                <a:schemeClr val="accent4">
                  <a:lumMod val="50000"/>
                </a:schemeClr>
              </a:solidFill>
              <a:effectLst/>
              <a:uLnTx/>
              <a:uFillTx/>
            </a:endParaRP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400" b="0" i="0" u="none" strike="noStrike" kern="1200" cap="none" spc="0" normalizeH="0" baseline="0" noProof="0" dirty="0">
              <a:ln>
                <a:noFill/>
              </a:ln>
              <a:solidFill>
                <a:schemeClr val="accent4">
                  <a:lumMod val="50000"/>
                </a:schemeClr>
              </a:solidFill>
              <a:effectLst/>
              <a:uLnTx/>
              <a:uFillTx/>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39940"/>
            <a:ext cx="8229600" cy="4800600"/>
          </a:xfrm>
          <a:prstGeom prst="rect">
            <a:avLst/>
          </a:prstGeom>
          <a:ln>
            <a:solidFill>
              <a:schemeClr val="accent1"/>
            </a:solidFill>
          </a:ln>
        </p:spPr>
      </p:pic>
      <p:cxnSp>
        <p:nvCxnSpPr>
          <p:cNvPr id="6" name="Straight Arrow Connector 5"/>
          <p:cNvCxnSpPr/>
          <p:nvPr/>
        </p:nvCxnSpPr>
        <p:spPr>
          <a:xfrm>
            <a:off x="78615" y="4197100"/>
            <a:ext cx="34018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A09380D0-DBF4-445D-B933-FF0CF90DC860}" type="slidenum">
              <a:rPr lang="en-US" smtClean="0"/>
              <a:t>3</a:t>
            </a:fld>
            <a:endParaRPr lang="en-US" dirty="0"/>
          </a:p>
        </p:txBody>
      </p:sp>
    </p:spTree>
    <p:extLst>
      <p:ext uri="{BB962C8B-B14F-4D97-AF65-F5344CB8AC3E}">
        <p14:creationId xmlns:p14="http://schemas.microsoft.com/office/powerpoint/2010/main" val="336559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4"/>
          </p:nvPr>
        </p:nvSpPr>
        <p:spPr>
          <a:xfrm>
            <a:off x="385856" y="1009485"/>
            <a:ext cx="4766888" cy="5376700"/>
          </a:xfrm>
        </p:spPr>
        <p:txBody>
          <a:bodyPr>
            <a:normAutofit lnSpcReduction="10000"/>
          </a:bodyPr>
          <a:lstStyle/>
          <a:p>
            <a:r>
              <a:rPr lang="en-US" sz="1600" dirty="0" smtClean="0">
                <a:solidFill>
                  <a:schemeClr val="accent4">
                    <a:lumMod val="50000"/>
                  </a:schemeClr>
                </a:solidFill>
              </a:rPr>
              <a:t>Frozen lines – Neofit Testing</a:t>
            </a:r>
          </a:p>
          <a:p>
            <a:pPr lvl="1"/>
            <a:r>
              <a:rPr lang="en-US" sz="1600" dirty="0" smtClean="0">
                <a:solidFill>
                  <a:schemeClr val="accent4">
                    <a:lumMod val="50000"/>
                  </a:schemeClr>
                </a:solidFill>
              </a:rPr>
              <a:t>Figure 1 depicts a ¾” copper pipe lined with Neofit and frozen for 48hrs. Shows no signs of damage to pipe.</a:t>
            </a:r>
          </a:p>
          <a:p>
            <a:pPr lvl="1"/>
            <a:r>
              <a:rPr lang="en-US" sz="1600" dirty="0" smtClean="0">
                <a:solidFill>
                  <a:schemeClr val="accent4">
                    <a:lumMod val="50000"/>
                  </a:schemeClr>
                </a:solidFill>
              </a:rPr>
              <a:t>Figure 2 depicts ¾” copper pipe </a:t>
            </a:r>
            <a:r>
              <a:rPr lang="en-US" sz="1600" b="1" dirty="0" smtClean="0">
                <a:solidFill>
                  <a:schemeClr val="accent4">
                    <a:lumMod val="50000"/>
                  </a:schemeClr>
                </a:solidFill>
              </a:rPr>
              <a:t>not</a:t>
            </a:r>
            <a:r>
              <a:rPr lang="en-US" sz="1600" dirty="0" smtClean="0">
                <a:solidFill>
                  <a:schemeClr val="accent4">
                    <a:lumMod val="50000"/>
                  </a:schemeClr>
                </a:solidFill>
              </a:rPr>
              <a:t> lined with Neofit and frozen for 48hrs. Notice the split in the copper pipe near the fitting.</a:t>
            </a:r>
          </a:p>
          <a:p>
            <a:pPr lvl="1"/>
            <a:r>
              <a:rPr lang="en-US" sz="1600" dirty="0" smtClean="0">
                <a:solidFill>
                  <a:schemeClr val="accent4">
                    <a:lumMod val="50000"/>
                  </a:schemeClr>
                </a:solidFill>
              </a:rPr>
              <a:t>Figure 3 depicts ¾” PEX tubing with an </a:t>
            </a:r>
            <a:r>
              <a:rPr lang="en-US" sz="1600" dirty="0" err="1" smtClean="0">
                <a:solidFill>
                  <a:schemeClr val="accent4">
                    <a:lumMod val="50000"/>
                  </a:schemeClr>
                </a:solidFill>
              </a:rPr>
              <a:t>approx</a:t>
            </a:r>
            <a:r>
              <a:rPr lang="en-US" sz="1600" dirty="0" smtClean="0">
                <a:solidFill>
                  <a:schemeClr val="accent4">
                    <a:lumMod val="50000"/>
                  </a:schemeClr>
                </a:solidFill>
              </a:rPr>
              <a:t> ¼” hole drilled in it and then lined with Neofit. Pipe frozen for 48 hrs. Shows no signs of damage to pipe or any breach where hole is drilled</a:t>
            </a:r>
          </a:p>
          <a:p>
            <a:r>
              <a:rPr lang="en-US" sz="1600" dirty="0" smtClean="0">
                <a:solidFill>
                  <a:schemeClr val="accent4">
                    <a:lumMod val="50000"/>
                  </a:schemeClr>
                </a:solidFill>
              </a:rPr>
              <a:t>Conclusion: Pipes lined with Neofit were not damaged when frozen. Neofit added strength to host pipe and protected from splitting as show in figure 2</a:t>
            </a:r>
            <a:endParaRPr lang="en-US" sz="1600" dirty="0">
              <a:solidFill>
                <a:schemeClr val="accent4">
                  <a:lumMod val="50000"/>
                </a:schemeClr>
              </a:solidFill>
            </a:endParaRPr>
          </a:p>
          <a:p>
            <a:pPr lvl="1"/>
            <a:endParaRPr lang="en-US" sz="1600" dirty="0">
              <a:solidFill>
                <a:schemeClr val="accent4">
                  <a:lumMod val="50000"/>
                </a:schemeClr>
              </a:solidFill>
            </a:endParaRPr>
          </a:p>
          <a:p>
            <a:r>
              <a:rPr lang="en-US" sz="1600" dirty="0" smtClean="0">
                <a:solidFill>
                  <a:schemeClr val="accent4">
                    <a:lumMod val="50000"/>
                  </a:schemeClr>
                </a:solidFill>
              </a:rPr>
              <a:t>Damaged Line after installation? Two options:</a:t>
            </a:r>
          </a:p>
          <a:p>
            <a:pPr lvl="1"/>
            <a:r>
              <a:rPr lang="en-US" sz="1600" dirty="0" smtClean="0">
                <a:solidFill>
                  <a:schemeClr val="accent4">
                    <a:lumMod val="50000"/>
                  </a:schemeClr>
                </a:solidFill>
              </a:rPr>
              <a:t>Repairing damaged liner</a:t>
            </a:r>
          </a:p>
          <a:p>
            <a:pPr lvl="1"/>
            <a:r>
              <a:rPr lang="en-US" sz="1600" dirty="0" smtClean="0">
                <a:solidFill>
                  <a:schemeClr val="accent4">
                    <a:lumMod val="50000"/>
                  </a:schemeClr>
                </a:solidFill>
              </a:rPr>
              <a:t>Removing damaged liner</a:t>
            </a:r>
            <a:endParaRPr lang="en-US" sz="1600" dirty="0">
              <a:solidFill>
                <a:schemeClr val="accent4">
                  <a:lumMod val="50000"/>
                </a:schemeClr>
              </a:solidFill>
            </a:endParaRPr>
          </a:p>
        </p:txBody>
      </p:sp>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After Installation</a:t>
            </a:r>
            <a:endParaRPr lang="en-US" sz="1050" dirty="0">
              <a:solidFill>
                <a:schemeClr val="accent4">
                  <a:lumMod val="50000"/>
                </a:schemeClr>
              </a:solidFill>
            </a:endParaRPr>
          </a:p>
        </p:txBody>
      </p:sp>
      <p:sp>
        <p:nvSpPr>
          <p:cNvPr id="4" name="Slide Number Placeholder 3"/>
          <p:cNvSpPr>
            <a:spLocks noGrp="1"/>
          </p:cNvSpPr>
          <p:nvPr>
            <p:ph type="sldNum" sz="quarter" idx="12"/>
          </p:nvPr>
        </p:nvSpPr>
        <p:spPr/>
        <p:txBody>
          <a:bodyPr/>
          <a:lstStyle/>
          <a:p>
            <a:fld id="{A09380D0-DBF4-445D-B933-FF0CF90DC860}" type="slidenum">
              <a:rPr lang="en-US" smtClean="0"/>
              <a:t>30</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265" t="40753" r="45959" b="43526"/>
          <a:stretch/>
        </p:blipFill>
        <p:spPr>
          <a:xfrm>
            <a:off x="5493720" y="893926"/>
            <a:ext cx="3179929" cy="119089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0561" b="39578"/>
          <a:stretch/>
        </p:blipFill>
        <p:spPr>
          <a:xfrm>
            <a:off x="5493719" y="2699305"/>
            <a:ext cx="3179930" cy="113276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9353" r="6866" b="4478"/>
          <a:stretch/>
        </p:blipFill>
        <p:spPr>
          <a:xfrm>
            <a:off x="5493719" y="4427530"/>
            <a:ext cx="3179930" cy="1152150"/>
          </a:xfrm>
          <a:prstGeom prst="rect">
            <a:avLst/>
          </a:prstGeom>
        </p:spPr>
      </p:pic>
      <p:sp>
        <p:nvSpPr>
          <p:cNvPr id="11" name="TextBox 10"/>
          <p:cNvSpPr txBox="1"/>
          <p:nvPr/>
        </p:nvSpPr>
        <p:spPr>
          <a:xfrm>
            <a:off x="5167277" y="883668"/>
            <a:ext cx="268835" cy="369332"/>
          </a:xfrm>
          <a:prstGeom prst="rect">
            <a:avLst/>
          </a:prstGeom>
          <a:noFill/>
        </p:spPr>
        <p:txBody>
          <a:bodyPr wrap="square" rtlCol="0">
            <a:spAutoFit/>
          </a:bodyPr>
          <a:lstStyle/>
          <a:p>
            <a:r>
              <a:rPr lang="en-US" dirty="0" smtClean="0"/>
              <a:t>1</a:t>
            </a:r>
            <a:endParaRPr lang="en-US" dirty="0"/>
          </a:p>
        </p:txBody>
      </p:sp>
      <p:sp>
        <p:nvSpPr>
          <p:cNvPr id="13" name="TextBox 12"/>
          <p:cNvSpPr txBox="1"/>
          <p:nvPr/>
        </p:nvSpPr>
        <p:spPr>
          <a:xfrm>
            <a:off x="5152743" y="2699305"/>
            <a:ext cx="268835" cy="369332"/>
          </a:xfrm>
          <a:prstGeom prst="rect">
            <a:avLst/>
          </a:prstGeom>
          <a:noFill/>
        </p:spPr>
        <p:txBody>
          <a:bodyPr wrap="square" rtlCol="0">
            <a:spAutoFit/>
          </a:bodyPr>
          <a:lstStyle/>
          <a:p>
            <a:r>
              <a:rPr lang="en-US" dirty="0" smtClean="0"/>
              <a:t>2</a:t>
            </a:r>
            <a:endParaRPr lang="en-US" dirty="0"/>
          </a:p>
        </p:txBody>
      </p:sp>
      <p:sp>
        <p:nvSpPr>
          <p:cNvPr id="14" name="TextBox 13"/>
          <p:cNvSpPr txBox="1"/>
          <p:nvPr/>
        </p:nvSpPr>
        <p:spPr>
          <a:xfrm>
            <a:off x="5152743" y="4427530"/>
            <a:ext cx="268835" cy="369332"/>
          </a:xfrm>
          <a:prstGeom prst="rect">
            <a:avLst/>
          </a:prstGeom>
          <a:noFill/>
        </p:spPr>
        <p:txBody>
          <a:bodyPr wrap="square" rtlCol="0">
            <a:spAutoFit/>
          </a:bodyPr>
          <a:lstStyle/>
          <a:p>
            <a:r>
              <a:rPr lang="en-US" dirty="0"/>
              <a:t>3</a:t>
            </a:r>
          </a:p>
        </p:txBody>
      </p:sp>
      <p:cxnSp>
        <p:nvCxnSpPr>
          <p:cNvPr id="16" name="Straight Arrow Connector 15"/>
          <p:cNvCxnSpPr/>
          <p:nvPr/>
        </p:nvCxnSpPr>
        <p:spPr>
          <a:xfrm flipV="1">
            <a:off x="7298755" y="3621026"/>
            <a:ext cx="576075" cy="3840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488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797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Comparison</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sp>
        <p:nvSpPr>
          <p:cNvPr id="8" name="Content Placeholder 7"/>
          <p:cNvSpPr>
            <a:spLocks noGrp="1"/>
          </p:cNvSpPr>
          <p:nvPr>
            <p:ph sz="quarter" idx="4"/>
          </p:nvPr>
        </p:nvSpPr>
        <p:spPr>
          <a:xfrm>
            <a:off x="155426" y="932674"/>
            <a:ext cx="8833150" cy="3264425"/>
          </a:xfrm>
        </p:spPr>
        <p:txBody>
          <a:bodyPr>
            <a:normAutofit/>
          </a:bodyPr>
          <a:lstStyle/>
          <a:p>
            <a:r>
              <a:rPr lang="en-US" sz="1400" dirty="0"/>
              <a:t>Pull-In-Place</a:t>
            </a:r>
          </a:p>
          <a:p>
            <a:pPr lvl="1"/>
            <a:r>
              <a:rPr lang="en-US" sz="1200" dirty="0"/>
              <a:t>Access at Both Ends</a:t>
            </a:r>
          </a:p>
          <a:p>
            <a:pPr lvl="1"/>
            <a:r>
              <a:rPr lang="en-US" sz="1200" dirty="0"/>
              <a:t>Will Require Excavation or Demolition</a:t>
            </a:r>
          </a:p>
          <a:p>
            <a:pPr lvl="1"/>
            <a:r>
              <a:rPr lang="en-US" sz="1200" dirty="0"/>
              <a:t>Larger Excavation Pits Necessary</a:t>
            </a:r>
          </a:p>
          <a:p>
            <a:pPr lvl="1"/>
            <a:r>
              <a:rPr lang="en-US" sz="1200" dirty="0"/>
              <a:t>Much More Invasive than Neofit</a:t>
            </a:r>
          </a:p>
          <a:p>
            <a:pPr lvl="1"/>
            <a:r>
              <a:rPr lang="en-US" sz="1200" dirty="0"/>
              <a:t>New Pipe Risks Damage During Process</a:t>
            </a:r>
          </a:p>
          <a:p>
            <a:r>
              <a:rPr lang="en-US" sz="1400" dirty="0"/>
              <a:t>Open-Cut Excavation</a:t>
            </a:r>
          </a:p>
          <a:p>
            <a:pPr lvl="1"/>
            <a:r>
              <a:rPr lang="en-US" sz="1400" dirty="0"/>
              <a:t>Extremely Invasive</a:t>
            </a:r>
          </a:p>
          <a:p>
            <a:pPr lvl="1"/>
            <a:r>
              <a:rPr lang="en-US" sz="1400" dirty="0"/>
              <a:t>Damaging</a:t>
            </a:r>
          </a:p>
          <a:p>
            <a:pPr lvl="2"/>
            <a:r>
              <a:rPr lang="en-US" sz="1200" dirty="0"/>
              <a:t>Surrounding Utilities</a:t>
            </a:r>
          </a:p>
          <a:p>
            <a:pPr lvl="2"/>
            <a:r>
              <a:rPr lang="en-US" sz="1200" dirty="0"/>
              <a:t>Landscaping, Lawns, Driveway, Sidewalk, Road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92" y="4273910"/>
            <a:ext cx="2317551" cy="1738163"/>
          </a:xfrm>
          <a:prstGeom prst="rect">
            <a:avLst/>
          </a:prstGeom>
          <a:ln>
            <a:solidFill>
              <a:schemeClr val="accent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338" r="7572" b="4784"/>
          <a:stretch/>
        </p:blipFill>
        <p:spPr>
          <a:xfrm>
            <a:off x="3093408" y="4273910"/>
            <a:ext cx="2957185" cy="2046486"/>
          </a:xfrm>
          <a:prstGeom prst="rect">
            <a:avLst/>
          </a:prstGeom>
          <a:ln>
            <a:solidFill>
              <a:schemeClr val="accent1"/>
            </a:solidFill>
          </a:ln>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03" t="5167" r="18014" b="8616"/>
          <a:stretch/>
        </p:blipFill>
        <p:spPr bwMode="auto">
          <a:xfrm>
            <a:off x="6432295" y="4273910"/>
            <a:ext cx="2244437" cy="19284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7"/>
          <p:cNvSpPr>
            <a:spLocks noGrp="1"/>
          </p:cNvSpPr>
          <p:nvPr>
            <p:ph sz="quarter" idx="4"/>
          </p:nvPr>
        </p:nvSpPr>
        <p:spPr>
          <a:xfrm>
            <a:off x="3112610" y="6349229"/>
            <a:ext cx="2651164" cy="385270"/>
          </a:xfrm>
        </p:spPr>
        <p:txBody>
          <a:bodyPr>
            <a:normAutofit/>
          </a:bodyPr>
          <a:lstStyle/>
          <a:p>
            <a:r>
              <a:rPr lang="en-US" sz="1200" dirty="0"/>
              <a:t>Pull-in-Place Installation</a:t>
            </a:r>
            <a:endParaRPr lang="en-US" sz="1400" dirty="0"/>
          </a:p>
        </p:txBody>
      </p:sp>
      <p:sp>
        <p:nvSpPr>
          <p:cNvPr id="10" name="Content Placeholder 7"/>
          <p:cNvSpPr>
            <a:spLocks noGrp="1"/>
          </p:cNvSpPr>
          <p:nvPr>
            <p:ph sz="quarter" idx="4"/>
          </p:nvPr>
        </p:nvSpPr>
        <p:spPr>
          <a:xfrm>
            <a:off x="307825" y="6091237"/>
            <a:ext cx="2651164" cy="385270"/>
          </a:xfrm>
        </p:spPr>
        <p:txBody>
          <a:bodyPr>
            <a:normAutofit/>
          </a:bodyPr>
          <a:lstStyle/>
          <a:p>
            <a:r>
              <a:rPr lang="en-US" sz="1200" dirty="0"/>
              <a:t>Horizontal Boring</a:t>
            </a:r>
            <a:endParaRPr lang="en-US" sz="1400" dirty="0"/>
          </a:p>
        </p:txBody>
      </p:sp>
      <p:sp>
        <p:nvSpPr>
          <p:cNvPr id="11" name="Content Placeholder 7"/>
          <p:cNvSpPr>
            <a:spLocks noGrp="1"/>
          </p:cNvSpPr>
          <p:nvPr>
            <p:ph sz="quarter" idx="4"/>
          </p:nvPr>
        </p:nvSpPr>
        <p:spPr>
          <a:xfrm>
            <a:off x="6375816" y="6232565"/>
            <a:ext cx="2651164" cy="385270"/>
          </a:xfrm>
        </p:spPr>
        <p:txBody>
          <a:bodyPr>
            <a:normAutofit/>
          </a:bodyPr>
          <a:lstStyle/>
          <a:p>
            <a:r>
              <a:rPr lang="en-US" sz="1200" dirty="0"/>
              <a:t>Neofit Installation (Louisville)</a:t>
            </a:r>
            <a:endParaRPr lang="en-US" sz="1400" dirty="0"/>
          </a:p>
        </p:txBody>
      </p:sp>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t="6934" r="7916"/>
          <a:stretch/>
        </p:blipFill>
        <p:spPr>
          <a:xfrm>
            <a:off x="4495190" y="1009485"/>
            <a:ext cx="4339765" cy="2521878"/>
          </a:xfrm>
          <a:prstGeom prst="rect">
            <a:avLst/>
          </a:prstGeom>
          <a:ln>
            <a:solidFill>
              <a:schemeClr val="accent1"/>
            </a:solidFill>
          </a:ln>
        </p:spPr>
      </p:pic>
      <p:sp>
        <p:nvSpPr>
          <p:cNvPr id="13" name="Content Placeholder 7"/>
          <p:cNvSpPr>
            <a:spLocks noGrp="1"/>
          </p:cNvSpPr>
          <p:nvPr>
            <p:ph sz="quarter" idx="4"/>
          </p:nvPr>
        </p:nvSpPr>
        <p:spPr>
          <a:xfrm>
            <a:off x="4589536" y="3581400"/>
            <a:ext cx="2978054" cy="385270"/>
          </a:xfrm>
        </p:spPr>
        <p:txBody>
          <a:bodyPr>
            <a:normAutofit/>
          </a:bodyPr>
          <a:lstStyle/>
          <a:p>
            <a:r>
              <a:rPr lang="en-US" sz="1200" dirty="0"/>
              <a:t>Lead Service Line replacement (Flint)</a:t>
            </a:r>
            <a:endParaRPr lang="en-US" sz="1400" dirty="0"/>
          </a:p>
        </p:txBody>
      </p:sp>
      <p:sp>
        <p:nvSpPr>
          <p:cNvPr id="6" name="Slide Number Placeholder 5"/>
          <p:cNvSpPr>
            <a:spLocks noGrp="1"/>
          </p:cNvSpPr>
          <p:nvPr>
            <p:ph type="sldNum" sz="quarter" idx="12"/>
          </p:nvPr>
        </p:nvSpPr>
        <p:spPr/>
        <p:txBody>
          <a:bodyPr/>
          <a:lstStyle/>
          <a:p>
            <a:fld id="{A09380D0-DBF4-445D-B933-FF0CF90DC860}" type="slidenum">
              <a:rPr lang="en-US" smtClean="0"/>
              <a:t>31</a:t>
            </a:fld>
            <a:endParaRPr lang="en-US" dirty="0"/>
          </a:p>
        </p:txBody>
      </p:sp>
    </p:spTree>
    <p:extLst>
      <p:ext uri="{BB962C8B-B14F-4D97-AF65-F5344CB8AC3E}">
        <p14:creationId xmlns:p14="http://schemas.microsoft.com/office/powerpoint/2010/main" val="275006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Costs 	</a:t>
            </a:r>
            <a:endParaRPr lang="en-US" sz="1050" dirty="0">
              <a:solidFill>
                <a:schemeClr val="accent4">
                  <a:lumMod val="50000"/>
                </a:schemeClr>
              </a:solidFill>
            </a:endParaRPr>
          </a:p>
        </p:txBody>
      </p:sp>
      <p:sp>
        <p:nvSpPr>
          <p:cNvPr id="8" name="Content Placeholder 7"/>
          <p:cNvSpPr>
            <a:spLocks noGrp="1"/>
          </p:cNvSpPr>
          <p:nvPr>
            <p:ph sz="quarter" idx="4"/>
          </p:nvPr>
        </p:nvSpPr>
        <p:spPr>
          <a:xfrm>
            <a:off x="155426" y="932675"/>
            <a:ext cx="8833150" cy="5683940"/>
          </a:xfrm>
        </p:spPr>
        <p:txBody>
          <a:bodyPr>
            <a:normAutofit/>
          </a:bodyPr>
          <a:lstStyle/>
          <a:p>
            <a:pPr marL="365760" lvl="1" indent="0">
              <a:buNone/>
            </a:pPr>
            <a:r>
              <a:rPr lang="en-US" dirty="0"/>
              <a:t/>
            </a:r>
            <a:br>
              <a:rPr lang="en-US" dirty="0"/>
            </a:br>
            <a:endParaRPr lang="en-US" dirty="0"/>
          </a:p>
          <a:p>
            <a:r>
              <a:rPr lang="en-US" dirty="0"/>
              <a:t>Average Lead Line Replacement according to WRF</a:t>
            </a:r>
          </a:p>
          <a:p>
            <a:pPr lvl="1"/>
            <a:r>
              <a:rPr lang="en-US" b="1" dirty="0"/>
              <a:t>$</a:t>
            </a:r>
            <a:r>
              <a:rPr lang="en-US" b="1" dirty="0" smtClean="0"/>
              <a:t>2,000-</a:t>
            </a:r>
            <a:r>
              <a:rPr lang="en-US" b="1" dirty="0"/>
              <a:t>$</a:t>
            </a:r>
            <a:r>
              <a:rPr lang="en-US" b="1" dirty="0" smtClean="0"/>
              <a:t>8,000</a:t>
            </a:r>
            <a:endParaRPr lang="en-US" b="1" dirty="0"/>
          </a:p>
          <a:p>
            <a:r>
              <a:rPr lang="en-US" dirty="0"/>
              <a:t>MLIVE Flint Michigan, 2016</a:t>
            </a:r>
          </a:p>
          <a:p>
            <a:pPr marL="365760" lvl="1" indent="0">
              <a:buNone/>
            </a:pPr>
            <a:r>
              <a:rPr lang="en-US" dirty="0"/>
              <a:t> </a:t>
            </a:r>
            <a:r>
              <a:rPr lang="en-US" i="1" dirty="0"/>
              <a:t>“A pilot study done for the state, to get a handle on the challenge ahead, estimated an average price of </a:t>
            </a:r>
            <a:r>
              <a:rPr lang="en-US" b="1" i="1" dirty="0"/>
              <a:t>$7,500</a:t>
            </a:r>
            <a:r>
              <a:rPr lang="en-US" i="1" dirty="0"/>
              <a:t> per house to change water lines.” </a:t>
            </a:r>
            <a:r>
              <a:rPr lang="en-US" dirty="0"/>
              <a:t> </a:t>
            </a:r>
          </a:p>
          <a:p>
            <a:r>
              <a:rPr lang="en-US" dirty="0"/>
              <a:t>Milwaukee Journal Sentinel, 2017</a:t>
            </a:r>
          </a:p>
          <a:p>
            <a:pPr marL="365760" lvl="1" indent="0">
              <a:buNone/>
            </a:pPr>
            <a:r>
              <a:rPr lang="en-US" i="1" dirty="0"/>
              <a:t>“. . . the city projected costs for each line to be as high as </a:t>
            </a:r>
            <a:r>
              <a:rPr lang="en-US" b="1" i="1" dirty="0"/>
              <a:t>$9,000</a:t>
            </a:r>
            <a:r>
              <a:rPr lang="en-US" i="1" dirty="0"/>
              <a:t>.”</a:t>
            </a:r>
          </a:p>
          <a:p>
            <a:r>
              <a:rPr lang="en-US" dirty="0"/>
              <a:t>CBS Chicago, 2016</a:t>
            </a:r>
          </a:p>
          <a:p>
            <a:pPr marL="365760" lvl="1" indent="0">
              <a:buNone/>
            </a:pPr>
            <a:r>
              <a:rPr lang="en-US" i="1" dirty="0"/>
              <a:t>“Plumbers’ estimates to replace the old lead lines at the Berry home run from </a:t>
            </a:r>
            <a:r>
              <a:rPr lang="en-US" b="1" i="1" dirty="0"/>
              <a:t>$15,000 to $18,000</a:t>
            </a:r>
            <a:r>
              <a:rPr lang="en-US" i="1" dirty="0"/>
              <a:t>. That is in addition to $3,500 for city permits to perform the work.</a:t>
            </a:r>
            <a:endParaRPr lang="en-US" sz="2000" dirty="0"/>
          </a:p>
        </p:txBody>
      </p:sp>
      <p:sp>
        <p:nvSpPr>
          <p:cNvPr id="3" name="Slide Number Placeholder 2"/>
          <p:cNvSpPr>
            <a:spLocks noGrp="1"/>
          </p:cNvSpPr>
          <p:nvPr>
            <p:ph type="sldNum" sz="quarter" idx="12"/>
          </p:nvPr>
        </p:nvSpPr>
        <p:spPr/>
        <p:txBody>
          <a:bodyPr/>
          <a:lstStyle/>
          <a:p>
            <a:fld id="{A09380D0-DBF4-445D-B933-FF0CF90DC860}" type="slidenum">
              <a:rPr lang="en-US" smtClean="0"/>
              <a:t>32</a:t>
            </a:fld>
            <a:endParaRPr lang="en-US" dirty="0"/>
          </a:p>
        </p:txBody>
      </p:sp>
    </p:spTree>
    <p:extLst>
      <p:ext uri="{BB962C8B-B14F-4D97-AF65-F5344CB8AC3E}">
        <p14:creationId xmlns:p14="http://schemas.microsoft.com/office/powerpoint/2010/main" val="1455459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1970" y="261113"/>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Costs 	</a:t>
            </a:r>
            <a:endParaRPr lang="en-US" sz="1050" dirty="0">
              <a:solidFill>
                <a:schemeClr val="accent4">
                  <a:lumMod val="50000"/>
                </a:schemeClr>
              </a:solidFill>
            </a:endParaRPr>
          </a:p>
        </p:txBody>
      </p:sp>
      <p:sp>
        <p:nvSpPr>
          <p:cNvPr id="5" name="Content Placeholder 7"/>
          <p:cNvSpPr>
            <a:spLocks noGrp="1"/>
          </p:cNvSpPr>
          <p:nvPr>
            <p:ph sz="quarter" idx="4"/>
          </p:nvPr>
        </p:nvSpPr>
        <p:spPr>
          <a:xfrm>
            <a:off x="309045" y="1316725"/>
            <a:ext cx="8602720" cy="4992650"/>
          </a:xfrm>
        </p:spPr>
        <p:txBody>
          <a:bodyPr>
            <a:normAutofit lnSpcReduction="10000"/>
          </a:bodyPr>
          <a:lstStyle/>
          <a:p>
            <a:r>
              <a:rPr lang="en-US" sz="1600" dirty="0"/>
              <a:t>Average savings estimated at 35-45%</a:t>
            </a:r>
          </a:p>
          <a:p>
            <a:pPr lvl="1"/>
            <a:r>
              <a:rPr lang="en-US" sz="1600" dirty="0"/>
              <a:t>As depth or length of line </a:t>
            </a:r>
            <a:br>
              <a:rPr lang="en-US" sz="1600" dirty="0"/>
            </a:br>
            <a:r>
              <a:rPr lang="en-US" sz="1600" dirty="0"/>
              <a:t>increases, so does your savings</a:t>
            </a:r>
          </a:p>
          <a:p>
            <a:pPr lvl="1"/>
            <a:endParaRPr lang="en-US" sz="1600" dirty="0"/>
          </a:p>
          <a:p>
            <a:endParaRPr lang="en-US" sz="1600" dirty="0"/>
          </a:p>
          <a:p>
            <a:pPr marL="365760" lvl="1" indent="0">
              <a:buNone/>
            </a:pPr>
            <a:endParaRPr lang="en-US" sz="1600" dirty="0"/>
          </a:p>
          <a:p>
            <a:pPr lvl="1"/>
            <a:endParaRPr lang="en-US" sz="1600" dirty="0"/>
          </a:p>
          <a:p>
            <a:pPr lvl="1"/>
            <a:endParaRPr lang="en-US" sz="1600" dirty="0"/>
          </a:p>
          <a:p>
            <a:r>
              <a:rPr lang="en-US" sz="1600" dirty="0"/>
              <a:t>Time savings</a:t>
            </a:r>
          </a:p>
          <a:p>
            <a:pPr lvl="1"/>
            <a:r>
              <a:rPr lang="en-US" sz="1600" dirty="0"/>
              <a:t>City of Flint, MI estimates:</a:t>
            </a:r>
          </a:p>
          <a:p>
            <a:pPr lvl="2"/>
            <a:r>
              <a:rPr lang="en-US" sz="1400" dirty="0"/>
              <a:t>Best 5hrs (little hard surface excavation, half lead, &lt; 40ft, &lt; 1”, shallow)</a:t>
            </a:r>
          </a:p>
          <a:p>
            <a:pPr lvl="2"/>
            <a:r>
              <a:rPr lang="en-US" sz="1400" dirty="0"/>
              <a:t>Worst 15hrs (hard surface excavation, full lead, &gt; 60ft, &gt;1”, deep)</a:t>
            </a:r>
          </a:p>
          <a:p>
            <a:pPr lvl="2"/>
            <a:r>
              <a:rPr lang="en-US" sz="1400" dirty="0"/>
              <a:t>Average Neofit Installation 2.5hrs regardless of depth</a:t>
            </a:r>
            <a:br>
              <a:rPr lang="en-US" sz="1400" dirty="0"/>
            </a:br>
            <a:endParaRPr lang="en-US" sz="1400" dirty="0"/>
          </a:p>
          <a:p>
            <a:r>
              <a:rPr lang="en-US" sz="1600" dirty="0"/>
              <a:t>More Savings – Become a Neofit Certified Installer</a:t>
            </a:r>
          </a:p>
          <a:p>
            <a:r>
              <a:rPr lang="en-US" sz="1600" dirty="0"/>
              <a:t>No Licensing Fee</a:t>
            </a:r>
          </a:p>
          <a:p>
            <a:pPr lvl="1"/>
            <a:endParaRPr lang="en-US" sz="1600" dirty="0"/>
          </a:p>
          <a:p>
            <a:endParaRPr lang="en-US" sz="1600" i="1" dirty="0"/>
          </a:p>
        </p:txBody>
      </p:sp>
      <p:graphicFrame>
        <p:nvGraphicFramePr>
          <p:cNvPr id="3" name="Chart 2"/>
          <p:cNvGraphicFramePr/>
          <p:nvPr>
            <p:extLst>
              <p:ext uri="{D42A27DB-BD31-4B8C-83A1-F6EECF244321}">
                <p14:modId xmlns:p14="http://schemas.microsoft.com/office/powerpoint/2010/main" val="1704258399"/>
              </p:ext>
            </p:extLst>
          </p:nvPr>
        </p:nvGraphicFramePr>
        <p:xfrm>
          <a:off x="4034330" y="702245"/>
          <a:ext cx="4893366" cy="36799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A09380D0-DBF4-445D-B933-FF0CF90DC860}" type="slidenum">
              <a:rPr lang="en-US" smtClean="0"/>
              <a:t>33</a:t>
            </a:fld>
            <a:endParaRPr lang="en-US" dirty="0"/>
          </a:p>
        </p:txBody>
      </p:sp>
    </p:spTree>
    <p:extLst>
      <p:ext uri="{BB962C8B-B14F-4D97-AF65-F5344CB8AC3E}">
        <p14:creationId xmlns:p14="http://schemas.microsoft.com/office/powerpoint/2010/main" val="3251951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41385"/>
            <a:ext cx="8602720"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Dealer to Installer Warranty</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A09380D0-DBF4-445D-B933-FF0CF90DC860}" type="slidenum">
              <a:rPr lang="en-US" smtClean="0"/>
              <a:t>34</a:t>
            </a:fld>
            <a:endParaRPr lang="en-US" dirty="0"/>
          </a:p>
        </p:txBody>
      </p:sp>
      <p:sp>
        <p:nvSpPr>
          <p:cNvPr id="8" name="Content Placeholder 7"/>
          <p:cNvSpPr>
            <a:spLocks noGrp="1"/>
          </p:cNvSpPr>
          <p:nvPr>
            <p:ph sz="quarter" idx="4"/>
          </p:nvPr>
        </p:nvSpPr>
        <p:spPr>
          <a:xfrm>
            <a:off x="1394600" y="5886920"/>
            <a:ext cx="6354801" cy="691290"/>
          </a:xfrm>
        </p:spPr>
        <p:txBody>
          <a:bodyPr>
            <a:noAutofit/>
          </a:bodyPr>
          <a:lstStyle/>
          <a:p>
            <a:pPr marL="0" indent="0" algn="ctr">
              <a:buNone/>
            </a:pPr>
            <a:r>
              <a:rPr lang="en-US" sz="1300" dirty="0" smtClean="0"/>
              <a:t>Neofit+Plus </a:t>
            </a:r>
            <a:r>
              <a:rPr lang="en-US" sz="1300" dirty="0"/>
              <a:t>liner has a standard ten-year limited warranty from the distributor/manufacturer. For municipal projects, Neofit+Plus liner has a 25 year limited warranty.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600" y="971080"/>
            <a:ext cx="6354801" cy="4915840"/>
          </a:xfrm>
          <a:prstGeom prst="rect">
            <a:avLst/>
          </a:prstGeom>
        </p:spPr>
      </p:pic>
      <p:sp>
        <p:nvSpPr>
          <p:cNvPr id="9" name="Rectangle 8"/>
          <p:cNvSpPr/>
          <p:nvPr/>
        </p:nvSpPr>
        <p:spPr>
          <a:xfrm>
            <a:off x="1480398" y="1047890"/>
            <a:ext cx="6183204" cy="4762220"/>
          </a:xfrm>
          <a:prstGeom prst="rect">
            <a:avLst/>
          </a:prstGeom>
          <a:blipFill dpi="0" rotWithShape="1">
            <a:blip r:embed="rId4">
              <a:alphaModFix amt="13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76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795" y="1000464"/>
            <a:ext cx="7796215" cy="4862870"/>
          </a:xfrm>
          <a:prstGeom prst="rect">
            <a:avLst/>
          </a:prstGeom>
          <a:noFill/>
        </p:spPr>
        <p:txBody>
          <a:bodyPr wrap="square" rtlCol="0">
            <a:spAutoFit/>
          </a:bodyPr>
          <a:lstStyle/>
          <a:p>
            <a:pPr algn="ctr"/>
            <a:r>
              <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Q&amp;A </a:t>
            </a:r>
            <a:r>
              <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Session</a:t>
            </a:r>
          </a:p>
          <a:p>
            <a:pPr algn="ctr"/>
            <a:endPar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r>
              <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r>
            <a:br>
              <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br>
            <a:endPar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28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r>
              <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Thank </a:t>
            </a:r>
            <a:r>
              <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you! </a:t>
            </a:r>
          </a:p>
          <a:p>
            <a:pPr algn="ctr"/>
            <a:endParaRPr lang="en-US" sz="1200"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A09380D0-DBF4-445D-B933-FF0CF90DC860}" type="slidenum">
              <a:rPr lang="en-US" smtClean="0"/>
              <a:t>35</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165" y="1777585"/>
            <a:ext cx="3063473" cy="3063473"/>
          </a:xfrm>
          <a:prstGeom prst="rect">
            <a:avLst/>
          </a:prstGeom>
          <a:ln>
            <a:noFill/>
          </a:ln>
          <a:effectLst>
            <a:softEdge rad="112500"/>
          </a:effectLst>
        </p:spPr>
      </p:pic>
    </p:spTree>
    <p:extLst>
      <p:ext uri="{BB962C8B-B14F-4D97-AF65-F5344CB8AC3E}">
        <p14:creationId xmlns:p14="http://schemas.microsoft.com/office/powerpoint/2010/main" val="3984166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3390190" y="1752600"/>
            <a:ext cx="5525210" cy="3733800"/>
          </a:xfrm>
        </p:spPr>
        <p:txBody>
          <a:bodyPr>
            <a:normAutofit/>
          </a:bodyPr>
          <a:lstStyle/>
          <a:p>
            <a:r>
              <a:rPr lang="en-US" sz="1500" dirty="0">
                <a:solidFill>
                  <a:schemeClr val="accent4">
                    <a:lumMod val="50000"/>
                  </a:schemeClr>
                </a:solidFill>
              </a:rPr>
              <a:t>For Pipe Sizes:	-- 1/2”- 2” ID (U.S.)</a:t>
            </a:r>
          </a:p>
          <a:p>
            <a:r>
              <a:rPr lang="en-US" sz="1500" dirty="0">
                <a:solidFill>
                  <a:schemeClr val="accent4">
                    <a:lumMod val="50000"/>
                  </a:schemeClr>
                </a:solidFill>
              </a:rPr>
              <a:t>For Pipe Types:	-- Lead, Plastic, Copper, Galvanized</a:t>
            </a:r>
          </a:p>
          <a:p>
            <a:r>
              <a:rPr lang="en-US" sz="1500" dirty="0">
                <a:solidFill>
                  <a:schemeClr val="accent4">
                    <a:lumMod val="50000"/>
                  </a:schemeClr>
                </a:solidFill>
              </a:rPr>
              <a:t>Operation:	-- Automated Controls</a:t>
            </a:r>
          </a:p>
          <a:p>
            <a:r>
              <a:rPr lang="en-US" sz="1500" dirty="0">
                <a:solidFill>
                  <a:schemeClr val="accent4">
                    <a:lumMod val="50000"/>
                  </a:schemeClr>
                </a:solidFill>
              </a:rPr>
              <a:t>Electrical:	-- 208V; 60HZ; 3PH</a:t>
            </a:r>
          </a:p>
          <a:p>
            <a:r>
              <a:rPr lang="en-US" sz="1500" dirty="0">
                <a:solidFill>
                  <a:schemeClr val="accent4">
                    <a:lumMod val="50000"/>
                  </a:schemeClr>
                </a:solidFill>
              </a:rPr>
              <a:t>Hot Water Unit:	-- Auxiliary Diesel Fired</a:t>
            </a:r>
          </a:p>
          <a:p>
            <a:r>
              <a:rPr lang="en-US" sz="1500" dirty="0">
                <a:solidFill>
                  <a:schemeClr val="accent4">
                    <a:lumMod val="50000"/>
                  </a:schemeClr>
                </a:solidFill>
              </a:rPr>
              <a:t>Weight:		-- 310lbs</a:t>
            </a:r>
          </a:p>
          <a:p>
            <a:r>
              <a:rPr lang="en-US" sz="1500" dirty="0">
                <a:solidFill>
                  <a:schemeClr val="accent4">
                    <a:lumMod val="50000"/>
                  </a:schemeClr>
                </a:solidFill>
              </a:rPr>
              <a:t>Dimensions:	-- 36” H x 19” W x 40” L</a:t>
            </a:r>
          </a:p>
          <a:p>
            <a:r>
              <a:rPr lang="en-US" sz="1500" dirty="0">
                <a:solidFill>
                  <a:schemeClr val="accent4">
                    <a:lumMod val="50000"/>
                  </a:schemeClr>
                </a:solidFill>
              </a:rPr>
              <a:t>Hoses:		-- 25’ Sections w Quick Connect Ends (8)</a:t>
            </a:r>
          </a:p>
          <a:p>
            <a:r>
              <a:rPr lang="en-US" sz="1500" dirty="0">
                <a:solidFill>
                  <a:schemeClr val="accent4">
                    <a:lumMod val="50000"/>
                  </a:schemeClr>
                </a:solidFill>
              </a:rPr>
              <a:t>Lining Capacity:	-- Up to 300 lineal feet</a:t>
            </a:r>
            <a:br>
              <a:rPr lang="en-US" sz="1500" dirty="0">
                <a:solidFill>
                  <a:schemeClr val="accent4">
                    <a:lumMod val="50000"/>
                  </a:schemeClr>
                </a:solidFill>
              </a:rPr>
            </a:br>
            <a:endParaRPr lang="en-US" sz="1500" dirty="0">
              <a:solidFill>
                <a:schemeClr val="accent4">
                  <a:lumMod val="50000"/>
                </a:schemeClr>
              </a:solidFill>
            </a:endParaRPr>
          </a:p>
          <a:p>
            <a:r>
              <a:rPr lang="en-US" sz="1500" dirty="0">
                <a:solidFill>
                  <a:schemeClr val="accent4">
                    <a:lumMod val="50000"/>
                  </a:schemeClr>
                </a:solidFill>
              </a:rPr>
              <a:t>Includes:   Hoses, Quick Connect Adapters, </a:t>
            </a:r>
            <a:br>
              <a:rPr lang="en-US" sz="1500" dirty="0">
                <a:solidFill>
                  <a:schemeClr val="accent4">
                    <a:lumMod val="50000"/>
                  </a:schemeClr>
                </a:solidFill>
              </a:rPr>
            </a:br>
            <a:r>
              <a:rPr lang="en-US" sz="1500" dirty="0">
                <a:solidFill>
                  <a:schemeClr val="accent4">
                    <a:lumMod val="50000"/>
                  </a:schemeClr>
                </a:solidFill>
              </a:rPr>
              <a:t>Hot Water Unit, Air Gun, Coil Dispenser</a:t>
            </a:r>
          </a:p>
        </p:txBody>
      </p:sp>
      <p:sp>
        <p:nvSpPr>
          <p:cNvPr id="16" name="Text Box 23"/>
          <p:cNvSpPr txBox="1"/>
          <p:nvPr/>
        </p:nvSpPr>
        <p:spPr>
          <a:xfrm>
            <a:off x="3842305" y="1295400"/>
            <a:ext cx="4648200"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b="1" dirty="0">
                <a:solidFill>
                  <a:schemeClr val="accent4">
                    <a:lumMod val="50000"/>
                  </a:schemeClr>
                </a:solidFill>
                <a:effectLst/>
                <a:ea typeface="Century Schoolbook"/>
                <a:cs typeface="Century Schoolbook"/>
              </a:rPr>
              <a:t>Neofit</a:t>
            </a:r>
            <a:r>
              <a:rPr lang="en-US" sz="1600" dirty="0">
                <a:solidFill>
                  <a:schemeClr val="accent4">
                    <a:lumMod val="50000"/>
                  </a:schemeClr>
                </a:solidFill>
                <a:latin typeface="Times New Roman"/>
                <a:cs typeface="Times New Roman"/>
              </a:rPr>
              <a:t>®</a:t>
            </a:r>
            <a:r>
              <a:rPr lang="en-US" sz="1600" b="1" dirty="0">
                <a:solidFill>
                  <a:schemeClr val="accent4">
                    <a:lumMod val="50000"/>
                  </a:schemeClr>
                </a:solidFill>
                <a:effectLst/>
                <a:ea typeface="Century Schoolbook"/>
                <a:cs typeface="Century Schoolbook"/>
              </a:rPr>
              <a:t>+ Plus Unit Specifications</a:t>
            </a:r>
          </a:p>
        </p:txBody>
      </p:sp>
      <p:pic>
        <p:nvPicPr>
          <p:cNvPr id="13" name="Picture 12"/>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8527"/>
          <a:stretch/>
        </p:blipFill>
        <p:spPr>
          <a:xfrm>
            <a:off x="462665" y="2664927"/>
            <a:ext cx="2252116" cy="2223463"/>
          </a:xfrm>
          <a:prstGeom prst="rect">
            <a:avLst/>
          </a:prstGeom>
        </p:spPr>
      </p:pic>
      <p:sp>
        <p:nvSpPr>
          <p:cNvPr id="14" name="Text Box 23"/>
          <p:cNvSpPr txBox="1"/>
          <p:nvPr/>
        </p:nvSpPr>
        <p:spPr>
          <a:xfrm>
            <a:off x="336431" y="4982420"/>
            <a:ext cx="2901348" cy="2476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a:solidFill>
                  <a:schemeClr val="accent4">
                    <a:lumMod val="50000"/>
                  </a:schemeClr>
                </a:solidFill>
                <a:effectLst/>
                <a:ea typeface="Century Schoolbook"/>
                <a:cs typeface="Century Schoolbook"/>
              </a:rPr>
              <a:t>U.S. Patent No. 8,807,171</a:t>
            </a:r>
          </a:p>
        </p:txBody>
      </p:sp>
      <p:pic>
        <p:nvPicPr>
          <p:cNvPr id="1026" name="Picture 2" descr="\\SERVER\OfficeFiles\3 Project Dept\Project Management\Procedures\Neofit training videos\Pictures\IMG_475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25" b="92292" l="1875" r="97969">
                        <a14:foregroundMark x1="61094" y1="12083" x2="67656" y2="10833"/>
                        <a14:foregroundMark x1="77344" y1="23125" x2="84531" y2="23125"/>
                        <a14:foregroundMark x1="83750" y1="25000" x2="85000" y2="24583"/>
                        <a14:foregroundMark x1="85469" y1="24167" x2="85469" y2="27292"/>
                        <a14:foregroundMark x1="32969" y1="60833" x2="23906" y2="53750"/>
                        <a14:foregroundMark x1="6250" y1="50000" x2="11875" y2="50000"/>
                        <a14:foregroundMark x1="13594" y1="50417" x2="11719" y2="49167"/>
                        <a14:foregroundMark x1="11094" y1="49167" x2="7344" y2="49583"/>
                        <a14:foregroundMark x1="10781" y1="48750" x2="8125" y2="48750"/>
                        <a14:foregroundMark x1="17031" y1="52083" x2="22656" y2="51458"/>
                        <a14:foregroundMark x1="67656" y1="74792" x2="71719" y2="82500"/>
                        <a14:backgroundMark x1="35781" y1="79583" x2="56406" y2="78125"/>
                        <a14:backgroundMark x1="23125" y1="50000" x2="25781" y2="53750"/>
                      </a14:backgroundRemoval>
                    </a14:imgEffect>
                    <a14:imgEffect>
                      <a14:brightnessContrast bright="20000"/>
                    </a14:imgEffect>
                  </a14:imgLayer>
                </a14:imgProps>
              </a:ext>
              <a:ext uri="{28A0092B-C50C-407E-A947-70E740481C1C}">
                <a14:useLocalDpi xmlns:a14="http://schemas.microsoft.com/office/drawing/2010/main" val="0"/>
              </a:ext>
            </a:extLst>
          </a:blip>
          <a:srcRect t="8955" r="1866" b="6463"/>
          <a:stretch/>
        </p:blipFill>
        <p:spPr bwMode="auto">
          <a:xfrm>
            <a:off x="923525" y="1433736"/>
            <a:ext cx="2314254" cy="14959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5854" y="271090"/>
            <a:ext cx="7719405"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Appendix 1 – </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The Neofit+Plus System for Installers </a:t>
            </a:r>
            <a:endParaRPr lang="en-US" sz="2000" dirty="0">
              <a:solidFill>
                <a:schemeClr val="accent4">
                  <a:lumMod val="50000"/>
                </a:schemeClr>
              </a:solidFill>
            </a:endParaRPr>
          </a:p>
        </p:txBody>
      </p:sp>
      <p:sp>
        <p:nvSpPr>
          <p:cNvPr id="6" name="Slide Number Placeholder 5"/>
          <p:cNvSpPr>
            <a:spLocks noGrp="1"/>
          </p:cNvSpPr>
          <p:nvPr>
            <p:ph type="sldNum" sz="quarter" idx="12"/>
          </p:nvPr>
        </p:nvSpPr>
        <p:spPr/>
        <p:txBody>
          <a:bodyPr/>
          <a:lstStyle/>
          <a:p>
            <a:fld id="{A09380D0-DBF4-445D-B933-FF0CF90DC860}" type="slidenum">
              <a:rPr lang="en-US" smtClean="0"/>
              <a:t>36</a:t>
            </a:fld>
            <a:endParaRPr lang="en-US" dirty="0"/>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1479" t="24904" r="2622" b="20243"/>
          <a:stretch/>
        </p:blipFill>
        <p:spPr>
          <a:xfrm>
            <a:off x="1960460" y="1888796"/>
            <a:ext cx="479605" cy="196029"/>
          </a:xfrm>
          <a:prstGeom prst="roundRect">
            <a:avLst>
              <a:gd name="adj" fmla="val 16667"/>
            </a:avLst>
          </a:prstGeom>
          <a:ln>
            <a:noFill/>
          </a:ln>
          <a:effectLst/>
        </p:spPr>
      </p:pic>
    </p:spTree>
    <p:extLst>
      <p:ext uri="{BB962C8B-B14F-4D97-AF65-F5344CB8AC3E}">
        <p14:creationId xmlns:p14="http://schemas.microsoft.com/office/powerpoint/2010/main" val="302525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2946395" y="1676400"/>
            <a:ext cx="5461715" cy="1665027"/>
          </a:xfrm>
        </p:spPr>
        <p:txBody>
          <a:bodyPr>
            <a:normAutofit/>
          </a:bodyPr>
          <a:lstStyle/>
          <a:p>
            <a:r>
              <a:rPr lang="en-US" sz="1200" dirty="0">
                <a:solidFill>
                  <a:schemeClr val="accent4">
                    <a:lumMod val="50000"/>
                  </a:schemeClr>
                </a:solidFill>
              </a:rPr>
              <a:t>Designed for 7mm and 10mm liner installation and includes:</a:t>
            </a:r>
          </a:p>
          <a:p>
            <a:pPr lvl="0"/>
            <a:r>
              <a:rPr lang="en-US" sz="1200" dirty="0">
                <a:solidFill>
                  <a:schemeClr val="accent4">
                    <a:lumMod val="50000"/>
                  </a:schemeClr>
                </a:solidFill>
              </a:rPr>
              <a:t>300 foam cleaning pigs</a:t>
            </a:r>
          </a:p>
          <a:p>
            <a:pPr lvl="0"/>
            <a:r>
              <a:rPr lang="en-US" sz="1200" dirty="0">
                <a:solidFill>
                  <a:schemeClr val="accent4">
                    <a:lumMod val="50000"/>
                  </a:schemeClr>
                </a:solidFill>
              </a:rPr>
              <a:t>1 installation adapter </a:t>
            </a:r>
          </a:p>
          <a:p>
            <a:pPr lvl="0"/>
            <a:r>
              <a:rPr lang="en-US" sz="1200" dirty="0">
                <a:solidFill>
                  <a:schemeClr val="accent4">
                    <a:lumMod val="50000"/>
                  </a:schemeClr>
                </a:solidFill>
              </a:rPr>
              <a:t>50 O-rings </a:t>
            </a:r>
          </a:p>
          <a:p>
            <a:pPr lvl="0"/>
            <a:r>
              <a:rPr lang="en-US" sz="1200" dirty="0">
                <a:solidFill>
                  <a:schemeClr val="accent4">
                    <a:lumMod val="50000"/>
                  </a:schemeClr>
                </a:solidFill>
              </a:rPr>
              <a:t>15 stiffeners </a:t>
            </a:r>
          </a:p>
          <a:p>
            <a:pPr lvl="0"/>
            <a:r>
              <a:rPr lang="en-US" sz="1200" dirty="0">
                <a:solidFill>
                  <a:schemeClr val="accent4">
                    <a:lumMod val="50000"/>
                  </a:schemeClr>
                </a:solidFill>
              </a:rPr>
              <a:t>1 set of pulling heads</a:t>
            </a:r>
          </a:p>
          <a:p>
            <a:pPr marL="45720" lvl="0" indent="0">
              <a:buNone/>
            </a:pPr>
            <a:endParaRPr lang="en-US" sz="1200" dirty="0">
              <a:solidFill>
                <a:schemeClr val="accent4">
                  <a:lumMod val="50000"/>
                </a:schemeClr>
              </a:solidFill>
            </a:endParaRPr>
          </a:p>
          <a:p>
            <a:endParaRPr lang="en-US" sz="1200" dirty="0">
              <a:solidFill>
                <a:schemeClr val="accent4">
                  <a:lumMod val="50000"/>
                </a:schemeClr>
              </a:solidFill>
            </a:endParaRPr>
          </a:p>
        </p:txBody>
      </p:sp>
      <p:sp>
        <p:nvSpPr>
          <p:cNvPr id="16" name="Text Box 23"/>
          <p:cNvSpPr txBox="1"/>
          <p:nvPr/>
        </p:nvSpPr>
        <p:spPr>
          <a:xfrm>
            <a:off x="2946395" y="1278320"/>
            <a:ext cx="6426205"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400" b="1" dirty="0">
                <a:solidFill>
                  <a:schemeClr val="accent4">
                    <a:lumMod val="50000"/>
                  </a:schemeClr>
                </a:solidFill>
                <a:effectLst/>
                <a:ea typeface="Century Schoolbook"/>
                <a:cs typeface="Century Schoolbook"/>
              </a:rPr>
              <a:t>Neofit</a:t>
            </a:r>
            <a:r>
              <a:rPr lang="en-US" sz="1400" dirty="0">
                <a:solidFill>
                  <a:schemeClr val="accent4">
                    <a:lumMod val="50000"/>
                  </a:schemeClr>
                </a:solidFill>
                <a:latin typeface="Times New Roman"/>
                <a:cs typeface="Times New Roman"/>
              </a:rPr>
              <a:t>®</a:t>
            </a:r>
            <a:r>
              <a:rPr lang="en-US" sz="1400" b="1" dirty="0">
                <a:solidFill>
                  <a:schemeClr val="accent4">
                    <a:lumMod val="50000"/>
                  </a:schemeClr>
                </a:solidFill>
                <a:effectLst/>
                <a:ea typeface="Century Schoolbook"/>
                <a:cs typeface="Century Schoolbook"/>
              </a:rPr>
              <a:t>+ Plus Standard Installation Package for ½” – 1” ID pipes</a:t>
            </a:r>
          </a:p>
          <a:p>
            <a:pPr marL="0" marR="0" algn="ctr">
              <a:lnSpc>
                <a:spcPct val="115000"/>
              </a:lnSpc>
              <a:spcBef>
                <a:spcPts val="0"/>
              </a:spcBef>
              <a:spcAft>
                <a:spcPts val="1000"/>
              </a:spcAft>
            </a:pPr>
            <a:endParaRPr lang="en-US" sz="1400" b="1" dirty="0">
              <a:solidFill>
                <a:schemeClr val="accent4">
                  <a:lumMod val="50000"/>
                </a:schemeClr>
              </a:solidFill>
              <a:effectLst/>
              <a:ea typeface="Century Schoolbook"/>
              <a:cs typeface="Century Schoolbook"/>
            </a:endParaRPr>
          </a:p>
        </p:txBody>
      </p:sp>
      <p:sp>
        <p:nvSpPr>
          <p:cNvPr id="10" name="Text Box 23"/>
          <p:cNvSpPr txBox="1"/>
          <p:nvPr/>
        </p:nvSpPr>
        <p:spPr>
          <a:xfrm>
            <a:off x="2946395" y="3657600"/>
            <a:ext cx="6426205"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400" b="1" dirty="0">
                <a:solidFill>
                  <a:schemeClr val="accent4">
                    <a:lumMod val="50000"/>
                  </a:schemeClr>
                </a:solidFill>
                <a:effectLst/>
                <a:ea typeface="Century Schoolbook"/>
                <a:cs typeface="Century Schoolbook"/>
              </a:rPr>
              <a:t>Neofit</a:t>
            </a:r>
            <a:r>
              <a:rPr lang="en-US" sz="1400" dirty="0">
                <a:solidFill>
                  <a:schemeClr val="accent4">
                    <a:lumMod val="50000"/>
                  </a:schemeClr>
                </a:solidFill>
                <a:latin typeface="Times New Roman"/>
                <a:cs typeface="Times New Roman"/>
              </a:rPr>
              <a:t>®</a:t>
            </a:r>
            <a:r>
              <a:rPr lang="en-US" sz="1400" b="1" dirty="0">
                <a:solidFill>
                  <a:schemeClr val="accent4">
                    <a:lumMod val="50000"/>
                  </a:schemeClr>
                </a:solidFill>
                <a:effectLst/>
                <a:ea typeface="Century Schoolbook"/>
                <a:cs typeface="Century Schoolbook"/>
              </a:rPr>
              <a:t>+ Plus Standard Installation Package for 1-¼”– 2” ID pipes</a:t>
            </a:r>
          </a:p>
          <a:p>
            <a:pPr marL="0" marR="0" algn="ctr">
              <a:lnSpc>
                <a:spcPct val="115000"/>
              </a:lnSpc>
              <a:spcBef>
                <a:spcPts val="0"/>
              </a:spcBef>
              <a:spcAft>
                <a:spcPts val="1000"/>
              </a:spcAft>
            </a:pPr>
            <a:endParaRPr lang="en-US" sz="1400" b="1" dirty="0">
              <a:solidFill>
                <a:schemeClr val="accent4">
                  <a:lumMod val="50000"/>
                </a:schemeClr>
              </a:solidFill>
              <a:effectLst/>
              <a:ea typeface="Century Schoolbook"/>
              <a:cs typeface="Century Schoolbook"/>
            </a:endParaRPr>
          </a:p>
        </p:txBody>
      </p:sp>
      <p:sp>
        <p:nvSpPr>
          <p:cNvPr id="11" name="Content Placeholder 3"/>
          <p:cNvSpPr>
            <a:spLocks noGrp="1"/>
          </p:cNvSpPr>
          <p:nvPr>
            <p:ph sz="quarter" idx="4"/>
          </p:nvPr>
        </p:nvSpPr>
        <p:spPr>
          <a:xfrm>
            <a:off x="2946395" y="4038600"/>
            <a:ext cx="5461715" cy="1665027"/>
          </a:xfrm>
        </p:spPr>
        <p:txBody>
          <a:bodyPr>
            <a:normAutofit/>
          </a:bodyPr>
          <a:lstStyle/>
          <a:p>
            <a:r>
              <a:rPr lang="en-US" sz="1200" dirty="0">
                <a:solidFill>
                  <a:schemeClr val="accent4">
                    <a:lumMod val="50000"/>
                  </a:schemeClr>
                </a:solidFill>
              </a:rPr>
              <a:t>Designed for 15mm and 20mm liner installation and includes:</a:t>
            </a:r>
          </a:p>
          <a:p>
            <a:pPr lvl="0"/>
            <a:r>
              <a:rPr lang="en-US" sz="1200" dirty="0">
                <a:solidFill>
                  <a:schemeClr val="accent4">
                    <a:lumMod val="50000"/>
                  </a:schemeClr>
                </a:solidFill>
              </a:rPr>
              <a:t>300 foam cleaning pigs</a:t>
            </a:r>
          </a:p>
          <a:p>
            <a:pPr lvl="0"/>
            <a:r>
              <a:rPr lang="en-US" sz="1200" dirty="0">
                <a:solidFill>
                  <a:schemeClr val="accent4">
                    <a:lumMod val="50000"/>
                  </a:schemeClr>
                </a:solidFill>
              </a:rPr>
              <a:t>1 installation adapter </a:t>
            </a:r>
          </a:p>
          <a:p>
            <a:pPr lvl="0"/>
            <a:r>
              <a:rPr lang="en-US" sz="1200" dirty="0">
                <a:solidFill>
                  <a:schemeClr val="accent4">
                    <a:lumMod val="50000"/>
                  </a:schemeClr>
                </a:solidFill>
              </a:rPr>
              <a:t>50 O-rings </a:t>
            </a:r>
          </a:p>
          <a:p>
            <a:pPr lvl="0"/>
            <a:r>
              <a:rPr lang="en-US" sz="1200" dirty="0">
                <a:solidFill>
                  <a:schemeClr val="accent4">
                    <a:lumMod val="50000"/>
                  </a:schemeClr>
                </a:solidFill>
              </a:rPr>
              <a:t>15 stiffeners </a:t>
            </a:r>
          </a:p>
          <a:p>
            <a:pPr lvl="0"/>
            <a:r>
              <a:rPr lang="en-US" sz="1200" dirty="0">
                <a:solidFill>
                  <a:schemeClr val="accent4">
                    <a:lumMod val="50000"/>
                  </a:schemeClr>
                </a:solidFill>
              </a:rPr>
              <a:t>1 set of pulling heads</a:t>
            </a:r>
          </a:p>
          <a:p>
            <a:endParaRPr lang="en-US" sz="1200" dirty="0">
              <a:solidFill>
                <a:schemeClr val="accent4">
                  <a:lumMod val="50000"/>
                </a:schemeClr>
              </a:solidFill>
            </a:endParaRPr>
          </a:p>
        </p:txBody>
      </p:sp>
      <p:grpSp>
        <p:nvGrpSpPr>
          <p:cNvPr id="3" name="Group 2"/>
          <p:cNvGrpSpPr/>
          <p:nvPr/>
        </p:nvGrpSpPr>
        <p:grpSpPr>
          <a:xfrm>
            <a:off x="491116" y="1278320"/>
            <a:ext cx="2314254" cy="4107539"/>
            <a:chOff x="491116" y="1278320"/>
            <a:chExt cx="2314254" cy="4107539"/>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182" b="95152" l="6016" r="85324"/>
                      </a14:imgEffect>
                      <a14:imgEffect>
                        <a14:brightnessContrast bright="40000" contrast="20000"/>
                      </a14:imgEffect>
                    </a14:imgLayer>
                  </a14:imgProps>
                </a:ext>
                <a:ext uri="{28A0092B-C50C-407E-A947-70E740481C1C}">
                  <a14:useLocalDpi xmlns:a14="http://schemas.microsoft.com/office/drawing/2010/main" val="0"/>
                </a:ext>
              </a:extLst>
            </a:blip>
            <a:srcRect l="4505" t="14727" r="12288" b="3334"/>
            <a:stretch/>
          </p:blipFill>
          <p:spPr>
            <a:xfrm>
              <a:off x="689295" y="1278320"/>
              <a:ext cx="1820331" cy="2696119"/>
            </a:xfrm>
            <a:prstGeom prst="rect">
              <a:avLst/>
            </a:prstGeom>
          </p:spPr>
        </p:pic>
        <p:pic>
          <p:nvPicPr>
            <p:cNvPr id="12" name="Picture 2" descr="\\SERVER\OfficeFiles\3 Project Dept\Project Management\Procedures\Neofit training videos\Pictures\IMG_475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25" b="92292" l="1875" r="97969">
                          <a14:foregroundMark x1="61094" y1="12083" x2="67656" y2="10833"/>
                          <a14:foregroundMark x1="77344" y1="23125" x2="84531" y2="23125"/>
                          <a14:foregroundMark x1="83750" y1="25000" x2="85000" y2="24583"/>
                          <a14:foregroundMark x1="85469" y1="24167" x2="85469" y2="27292"/>
                          <a14:foregroundMark x1="32969" y1="60833" x2="23906" y2="53750"/>
                          <a14:foregroundMark x1="6250" y1="50000" x2="11875" y2="50000"/>
                          <a14:foregroundMark x1="13594" y1="50417" x2="11719" y2="49167"/>
                          <a14:foregroundMark x1="11094" y1="49167" x2="7344" y2="49583"/>
                          <a14:foregroundMark x1="10781" y1="48750" x2="8125" y2="48750"/>
                          <a14:foregroundMark x1="17031" y1="52083" x2="22656" y2="51458"/>
                          <a14:foregroundMark x1="67656" y1="74792" x2="71719" y2="82500"/>
                          <a14:backgroundMark x1="35781" y1="79583" x2="56406" y2="78125"/>
                          <a14:backgroundMark x1="23125" y1="50000" x2="25781" y2="53750"/>
                        </a14:backgroundRemoval>
                      </a14:imgEffect>
                      <a14:imgEffect>
                        <a14:brightnessContrast bright="20000"/>
                      </a14:imgEffect>
                    </a14:imgLayer>
                  </a14:imgProps>
                </a:ext>
                <a:ext uri="{28A0092B-C50C-407E-A947-70E740481C1C}">
                  <a14:useLocalDpi xmlns:a14="http://schemas.microsoft.com/office/drawing/2010/main" val="0"/>
                </a:ext>
              </a:extLst>
            </a:blip>
            <a:srcRect t="8955" r="1866" b="6463"/>
            <a:stretch/>
          </p:blipFill>
          <p:spPr bwMode="auto">
            <a:xfrm flipH="1">
              <a:off x="491116" y="3889860"/>
              <a:ext cx="2314254" cy="149599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 Box 23"/>
          <p:cNvSpPr txBox="1"/>
          <p:nvPr/>
        </p:nvSpPr>
        <p:spPr>
          <a:xfrm>
            <a:off x="308274" y="5385859"/>
            <a:ext cx="2679938" cy="2476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a:solidFill>
                  <a:schemeClr val="accent4">
                    <a:lumMod val="50000"/>
                  </a:schemeClr>
                </a:solidFill>
                <a:effectLst/>
                <a:ea typeface="Century Schoolbook"/>
                <a:cs typeface="Century Schoolbook"/>
              </a:rPr>
              <a:t>U.S. Patent No. 8,807,171</a:t>
            </a:r>
          </a:p>
        </p:txBody>
      </p:sp>
      <p:sp>
        <p:nvSpPr>
          <p:cNvPr id="18" name="TextBox 17"/>
          <p:cNvSpPr txBox="1"/>
          <p:nvPr/>
        </p:nvSpPr>
        <p:spPr>
          <a:xfrm>
            <a:off x="385854" y="271090"/>
            <a:ext cx="7719405"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Appendix 1 – </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The Neofit+Plus System for Installers </a:t>
            </a:r>
            <a:endParaRPr lang="en-US" sz="2000" dirty="0">
              <a:solidFill>
                <a:schemeClr val="accent4">
                  <a:lumMod val="50000"/>
                </a:schemeClr>
              </a:solidFill>
            </a:endParaRPr>
          </a:p>
        </p:txBody>
      </p:sp>
      <p:sp>
        <p:nvSpPr>
          <p:cNvPr id="6" name="Slide Number Placeholder 5"/>
          <p:cNvSpPr>
            <a:spLocks noGrp="1"/>
          </p:cNvSpPr>
          <p:nvPr>
            <p:ph type="sldNum" sz="quarter" idx="12"/>
          </p:nvPr>
        </p:nvSpPr>
        <p:spPr/>
        <p:txBody>
          <a:bodyPr/>
          <a:lstStyle/>
          <a:p>
            <a:fld id="{A09380D0-DBF4-445D-B933-FF0CF90DC860}" type="slidenum">
              <a:rPr lang="en-US" smtClean="0"/>
              <a:t>37</a:t>
            </a:fld>
            <a:endParaRPr lang="en-US" dirty="0"/>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479" t="24904" r="2622" b="20243"/>
          <a:stretch/>
        </p:blipFill>
        <p:spPr>
          <a:xfrm>
            <a:off x="1359657" y="4350720"/>
            <a:ext cx="479605" cy="196029"/>
          </a:xfrm>
          <a:prstGeom prst="roundRect">
            <a:avLst>
              <a:gd name="adj" fmla="val 16667"/>
            </a:avLst>
          </a:prstGeom>
          <a:ln>
            <a:noFill/>
          </a:ln>
          <a:effectLst/>
        </p:spPr>
      </p:pic>
    </p:spTree>
    <p:extLst>
      <p:ext uri="{BB962C8B-B14F-4D97-AF65-F5344CB8AC3E}">
        <p14:creationId xmlns:p14="http://schemas.microsoft.com/office/powerpoint/2010/main" val="61540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85854" y="271090"/>
            <a:ext cx="8564316"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Appendix 2 – </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European Re-Testing  Further Explained</a:t>
            </a:r>
            <a:endParaRPr lang="en-US" sz="2000" dirty="0">
              <a:solidFill>
                <a:schemeClr val="accent4">
                  <a:lumMod val="50000"/>
                </a:schemeClr>
              </a:solidFill>
            </a:endParaRPr>
          </a:p>
        </p:txBody>
      </p:sp>
      <p:sp>
        <p:nvSpPr>
          <p:cNvPr id="5" name="Content Placeholder 4"/>
          <p:cNvSpPr>
            <a:spLocks noGrp="1"/>
          </p:cNvSpPr>
          <p:nvPr>
            <p:ph sz="quarter" idx="4"/>
          </p:nvPr>
        </p:nvSpPr>
        <p:spPr>
          <a:xfrm>
            <a:off x="366653" y="971080"/>
            <a:ext cx="8410695" cy="5607130"/>
          </a:xfrm>
        </p:spPr>
        <p:txBody>
          <a:bodyPr>
            <a:normAutofit fontScale="92500"/>
          </a:bodyPr>
          <a:lstStyle/>
          <a:p>
            <a:r>
              <a:rPr lang="en-US" sz="1200" dirty="0"/>
              <a:t>At face value it sounds like a simple request but in reality it is nothing of the kind. I hope the following points will help better explain the situation:</a:t>
            </a:r>
          </a:p>
          <a:p>
            <a:r>
              <a:rPr lang="en-US" sz="1200" dirty="0"/>
              <a:t>1.     Running water from a tap/faucet in the house does not give a meaningful result regarding the condition of the Neofit-lined service as false positive results can readily happen. Metal pipes and fittings both upstream and downstream contribute to any reading. Brass fittings and soldered connections are common, and even today a significant number of homes have lead plumbing within the building downstream of the meter.</a:t>
            </a:r>
          </a:p>
          <a:p>
            <a:r>
              <a:rPr lang="en-US" sz="1200" dirty="0"/>
              <a:t>2.     There are no offline test/monitor sites in Europe which can be readily accessed without supply disruption to properties</a:t>
            </a:r>
          </a:p>
          <a:p>
            <a:r>
              <a:rPr lang="en-US" sz="1200" dirty="0"/>
              <a:t>3.     To properly test would involve turning off the supply, breaking connections (itself disruptive to any test result) extended flushing then re-connection. In the event of an anomalous result (like one line in Louisville where a false positive reading was caused by an old brass fitting) this would require further investigation and repeating the whole procedure. No homeowner is going to sign up for this without a very good reason (like there is already a suspicion of lead contamination in his water supply)</a:t>
            </a:r>
          </a:p>
          <a:p>
            <a:r>
              <a:rPr lang="en-US" sz="1200" dirty="0"/>
              <a:t>4.     Any site being opened like this would require excavation and works on both public and private land and require the co-operation of at least 3-4 different individuals or companies/agencies – private homeowner / private water company / local municipality / highways agency, followed by making good to the satisfaction of all parties. The chances of getting such across the board agreement for a non-urgent or non-mandated matter are very slim.</a:t>
            </a:r>
          </a:p>
          <a:p>
            <a:r>
              <a:rPr lang="en-US" sz="1200" dirty="0"/>
              <a:t>With this in mind it is not at all surprising that when we approached one of the French Water Companies, which are privately owned, we got a rather negative and alarmed reaction. Only a known issue of direct significance to their paying customers could justify taking these steps.</a:t>
            </a:r>
          </a:p>
          <a:p>
            <a:r>
              <a:rPr lang="en-US" sz="1200" dirty="0"/>
              <a:t>We hope this better explains the position on this subject and also why we are stressing so heavily on the Louisville trial. This was deliberately set up so that there would be the possibility to make future tests without all the drawbacks mentioned above which apply at every live installation. It is the only location worldwide where these kind of ‘clean’ and impartial measurements can be made. We have excellent test data at 8 years old which is already long-term compared to data on other pipeline materials and systems.</a:t>
            </a:r>
          </a:p>
          <a:p>
            <a:r>
              <a:rPr lang="en-US" sz="1200" dirty="0"/>
              <a:t>In the meantime we are continuing to scour the archives for before/after test reports on early installations. The issue here is that it is so long ago that such reports were considered as being relevant (and often not required even then if a national Certification was in place). If we find anything more from this search you will be informed immediately, although so far we only located the Wessex Water letter from this exercise.</a:t>
            </a:r>
          </a:p>
          <a:p>
            <a:r>
              <a:rPr lang="en-US" sz="1200" dirty="0"/>
              <a:t>Hope this better explains our earlier comments on this subject and look forward to your feedback. We remain 100% committed to making all reasonable information and data available.</a:t>
            </a:r>
          </a:p>
          <a:p>
            <a:endParaRPr lang="en-US" sz="1200" dirty="0"/>
          </a:p>
        </p:txBody>
      </p:sp>
      <p:sp>
        <p:nvSpPr>
          <p:cNvPr id="3" name="Slide Number Placeholder 2"/>
          <p:cNvSpPr>
            <a:spLocks noGrp="1"/>
          </p:cNvSpPr>
          <p:nvPr>
            <p:ph type="sldNum" sz="quarter" idx="12"/>
          </p:nvPr>
        </p:nvSpPr>
        <p:spPr/>
        <p:txBody>
          <a:bodyPr/>
          <a:lstStyle/>
          <a:p>
            <a:fld id="{A09380D0-DBF4-445D-B933-FF0CF90DC860}" type="slidenum">
              <a:rPr lang="en-US" smtClean="0"/>
              <a:t>38</a:t>
            </a:fld>
            <a:endParaRPr lang="en-US" dirty="0"/>
          </a:p>
        </p:txBody>
      </p:sp>
    </p:spTree>
    <p:extLst>
      <p:ext uri="{BB962C8B-B14F-4D97-AF65-F5344CB8AC3E}">
        <p14:creationId xmlns:p14="http://schemas.microsoft.com/office/powerpoint/2010/main" val="2520256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85854" y="271090"/>
            <a:ext cx="8564316"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Appendix 3 – </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Lab Testing, Approvals </a:t>
            </a:r>
            <a:endParaRPr lang="en-US" sz="2000" dirty="0">
              <a:solidFill>
                <a:schemeClr val="accent4">
                  <a:lumMod val="50000"/>
                </a:schemeClr>
              </a:solidFill>
            </a:endParaRPr>
          </a:p>
        </p:txBody>
      </p:sp>
      <p:sp>
        <p:nvSpPr>
          <p:cNvPr id="5" name="Content Placeholder 4"/>
          <p:cNvSpPr>
            <a:spLocks noGrp="1"/>
          </p:cNvSpPr>
          <p:nvPr>
            <p:ph sz="quarter" idx="4"/>
          </p:nvPr>
        </p:nvSpPr>
        <p:spPr>
          <a:xfrm>
            <a:off x="366653" y="971080"/>
            <a:ext cx="8410695" cy="5607130"/>
          </a:xfrm>
        </p:spPr>
        <p:txBody>
          <a:bodyPr>
            <a:normAutofit/>
          </a:bodyPr>
          <a:lstStyle/>
          <a:p>
            <a:r>
              <a:rPr lang="en-US" sz="1200" dirty="0"/>
              <a:t>NSF International WRc</a:t>
            </a:r>
          </a:p>
          <a:p>
            <a:pPr lvl="1"/>
            <a:r>
              <a:rPr lang="en-US" sz="1200" dirty="0"/>
              <a:t>Oct 2016, Test Report, BS 6920</a:t>
            </a:r>
          </a:p>
          <a:p>
            <a:pPr lvl="2"/>
            <a:r>
              <a:rPr lang="en-US" sz="1000" dirty="0"/>
              <a:t>Suitability of non-metallic products for use in contact with water intended for human consumption with regard to their effect on the quality of the water</a:t>
            </a:r>
          </a:p>
          <a:p>
            <a:pPr lvl="1"/>
            <a:r>
              <a:rPr lang="en-US" sz="1200" dirty="0"/>
              <a:t>May 2008, May 2009, April 2010, April 2014, Test Report, NSF/ANSI 61</a:t>
            </a:r>
          </a:p>
          <a:p>
            <a:pPr lvl="1"/>
            <a:r>
              <a:rPr lang="en-US" sz="1200" dirty="0"/>
              <a:t>Water Quality Association, NSF 61 Standard, annually since </a:t>
            </a:r>
            <a:endParaRPr lang="en-US" sz="1000" dirty="0"/>
          </a:p>
          <a:p>
            <a:r>
              <a:rPr lang="en-US" sz="1200" dirty="0"/>
              <a:t>Australian Water Quality Centre</a:t>
            </a:r>
          </a:p>
          <a:p>
            <a:pPr lvl="1"/>
            <a:r>
              <a:rPr lang="en-US" sz="1200" dirty="0"/>
              <a:t>June 2003, Test Report, AS/NZS 4020:2002</a:t>
            </a:r>
          </a:p>
          <a:p>
            <a:pPr lvl="1"/>
            <a:r>
              <a:rPr lang="en-US" sz="1200" dirty="0"/>
              <a:t>Testing of Products for use in Contact with Drinking Water</a:t>
            </a:r>
          </a:p>
          <a:p>
            <a:r>
              <a:rPr lang="en-US" sz="1200" dirty="0"/>
              <a:t>US Approvals</a:t>
            </a:r>
          </a:p>
          <a:p>
            <a:pPr lvl="1"/>
            <a:r>
              <a:rPr lang="en-US" sz="1200" dirty="0"/>
              <a:t>State of Ohio</a:t>
            </a:r>
          </a:p>
          <a:p>
            <a:pPr lvl="1"/>
            <a:r>
              <a:rPr lang="en-US" sz="1200" dirty="0"/>
              <a:t>City of Columbus, OH</a:t>
            </a:r>
          </a:p>
          <a:p>
            <a:pPr lvl="1"/>
            <a:r>
              <a:rPr lang="en-US" sz="1200" dirty="0"/>
              <a:t>Muskingum County, OH</a:t>
            </a:r>
          </a:p>
          <a:p>
            <a:pPr lvl="1"/>
            <a:r>
              <a:rPr lang="en-US" sz="1200" dirty="0"/>
              <a:t>Washington Suburban Sanitary Commission, MD</a:t>
            </a:r>
          </a:p>
          <a:p>
            <a:pPr lvl="1"/>
            <a:r>
              <a:rPr lang="en-US" sz="1200" dirty="0"/>
              <a:t>Providence Water, </a:t>
            </a:r>
            <a:r>
              <a:rPr lang="en-US" sz="1200" dirty="0" smtClean="0"/>
              <a:t>RI</a:t>
            </a:r>
          </a:p>
          <a:p>
            <a:pPr lvl="1"/>
            <a:r>
              <a:rPr lang="en-US" sz="1200" dirty="0" smtClean="0"/>
              <a:t>State of Wisconsin</a:t>
            </a:r>
            <a:endParaRPr lang="en-US" sz="1200" dirty="0"/>
          </a:p>
          <a:p>
            <a:pPr marL="365760" lvl="1" indent="0">
              <a:buNone/>
            </a:pPr>
            <a:endParaRPr lang="en-US" sz="1200" dirty="0"/>
          </a:p>
          <a:p>
            <a:pPr lvl="1"/>
            <a:endParaRPr lang="en-US" sz="1200" dirty="0"/>
          </a:p>
        </p:txBody>
      </p:sp>
      <p:sp>
        <p:nvSpPr>
          <p:cNvPr id="3" name="Slide Number Placeholder 2"/>
          <p:cNvSpPr>
            <a:spLocks noGrp="1"/>
          </p:cNvSpPr>
          <p:nvPr>
            <p:ph type="sldNum" sz="quarter" idx="12"/>
          </p:nvPr>
        </p:nvSpPr>
        <p:spPr/>
        <p:txBody>
          <a:bodyPr/>
          <a:lstStyle/>
          <a:p>
            <a:fld id="{A09380D0-DBF4-445D-B933-FF0CF90DC860}" type="slidenum">
              <a:rPr lang="en-US" smtClean="0"/>
              <a:t>39</a:t>
            </a:fld>
            <a:endParaRPr lang="en-US" dirty="0"/>
          </a:p>
        </p:txBody>
      </p:sp>
    </p:spTree>
    <p:extLst>
      <p:ext uri="{BB962C8B-B14F-4D97-AF65-F5344CB8AC3E}">
        <p14:creationId xmlns:p14="http://schemas.microsoft.com/office/powerpoint/2010/main" val="381375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7020" y="126170"/>
            <a:ext cx="8909960" cy="921720"/>
          </a:xfrm>
          <a:prstGeom prst="rect">
            <a:avLst/>
          </a:prstGeom>
        </p:spPr>
        <p:txBody>
          <a:bodyPr vert="horz" lIns="91440" tIns="45720" rIns="91440" bIns="45720" rtlCol="0">
            <a:normAutofit fontScale="92500"/>
          </a:bodyPr>
          <a:lstStyle/>
          <a:p>
            <a:pPr marL="123825" indent="-15875" algn="ctr">
              <a:lnSpc>
                <a:spcPct val="150000"/>
              </a:lnSpc>
              <a:spcBef>
                <a:spcPct val="20000"/>
              </a:spcBef>
              <a:spcAft>
                <a:spcPts val="300"/>
              </a:spcAft>
              <a:buClr>
                <a:schemeClr val="accent6">
                  <a:lumMod val="75000"/>
                </a:schemeClr>
              </a:buClr>
              <a:buSzPct val="130000"/>
              <a:defRPr/>
            </a:pPr>
            <a:r>
              <a:rPr lang="en-US" sz="19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rPr>
              <a:t>NSF/ANSI 61 Certified</a:t>
            </a:r>
            <a:endParaRPr lang="en-US" sz="1900" dirty="0">
              <a:solidFill>
                <a:schemeClr val="accent4">
                  <a:lumMod val="50000"/>
                </a:schemeClr>
              </a:solidFill>
            </a:endParaRPr>
          </a:p>
          <a:p>
            <a:pPr marL="123825" indent="-15875" algn="ctr">
              <a:lnSpc>
                <a:spcPct val="150000"/>
              </a:lnSpc>
              <a:spcBef>
                <a:spcPct val="20000"/>
              </a:spcBef>
              <a:spcAft>
                <a:spcPts val="300"/>
              </a:spcAft>
              <a:buClr>
                <a:schemeClr val="accent6">
                  <a:lumMod val="75000"/>
                </a:schemeClr>
              </a:buClr>
              <a:buSzPct val="130000"/>
              <a:defRPr/>
            </a:pPr>
            <a:r>
              <a:rPr lang="en-US" sz="1300" dirty="0" smtClean="0">
                <a:solidFill>
                  <a:schemeClr val="accent4">
                    <a:lumMod val="50000"/>
                  </a:schemeClr>
                </a:solidFill>
              </a:rPr>
              <a:t>The </a:t>
            </a:r>
            <a:r>
              <a:rPr lang="en-US" sz="1300" dirty="0">
                <a:solidFill>
                  <a:schemeClr val="accent4">
                    <a:lumMod val="50000"/>
                  </a:schemeClr>
                </a:solidFill>
              </a:rPr>
              <a:t>Water Quality Association has issued certification for Neofit to the standards of NSF 61/ANSI 61 and NSF 61/ANSI 372 </a:t>
            </a:r>
            <a:endParaRPr kumimoji="0" lang="en-US" sz="1300" b="0" i="0" u="none" strike="noStrike" kern="1200" cap="none" spc="0" normalizeH="0" baseline="0" noProof="0" dirty="0">
              <a:ln>
                <a:noFill/>
              </a:ln>
              <a:solidFill>
                <a:schemeClr val="accent4">
                  <a:lumMod val="50000"/>
                </a:schemeClr>
              </a:solidFill>
              <a:effectLst/>
              <a:uLnTx/>
              <a:uFillTx/>
            </a:endParaRP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400" b="0" i="0" u="none" strike="noStrike" kern="1200" cap="none" spc="0" normalizeH="0" baseline="0" noProof="0" dirty="0">
              <a:ln>
                <a:noFill/>
              </a:ln>
              <a:solidFill>
                <a:schemeClr val="accent4">
                  <a:lumMod val="50000"/>
                </a:schemeClr>
              </a:solidFill>
              <a:effectLst/>
              <a:uLnTx/>
              <a:uFillTx/>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40" y="1194210"/>
            <a:ext cx="4043710" cy="2926080"/>
          </a:xfrm>
          <a:prstGeom prst="rect">
            <a:avLst/>
          </a:prstGeom>
          <a:ln>
            <a:solidFill>
              <a:schemeClr val="accent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190" y="3429000"/>
            <a:ext cx="4416446" cy="3017520"/>
          </a:xfrm>
          <a:prstGeom prst="rect">
            <a:avLst/>
          </a:prstGeom>
          <a:ln>
            <a:solidFill>
              <a:schemeClr val="accent1"/>
            </a:solidFill>
          </a:ln>
        </p:spPr>
      </p:pic>
      <p:sp>
        <p:nvSpPr>
          <p:cNvPr id="5" name="Slide Number Placeholder 4"/>
          <p:cNvSpPr>
            <a:spLocks noGrp="1"/>
          </p:cNvSpPr>
          <p:nvPr>
            <p:ph type="sldNum" sz="quarter" idx="12"/>
          </p:nvPr>
        </p:nvSpPr>
        <p:spPr/>
        <p:txBody>
          <a:bodyPr/>
          <a:lstStyle/>
          <a:p>
            <a:fld id="{A09380D0-DBF4-445D-B933-FF0CF90DC860}" type="slidenum">
              <a:rPr lang="en-US" smtClean="0"/>
              <a:t>4</a:t>
            </a:fld>
            <a:endParaRPr lang="en-US" dirty="0"/>
          </a:p>
        </p:txBody>
      </p:sp>
    </p:spTree>
    <p:extLst>
      <p:ext uri="{BB962C8B-B14F-4D97-AF65-F5344CB8AC3E}">
        <p14:creationId xmlns:p14="http://schemas.microsoft.com/office/powerpoint/2010/main" val="227874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5" y="271090"/>
            <a:ext cx="7067578" cy="1077218"/>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Appendix 4 – </a:t>
            </a:r>
            <a:r>
              <a:rPr lang="en-US" sz="25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Tim Ball Install Info</a:t>
            </a:r>
            <a:endParaRPr lang="en-US" sz="25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dirty="0">
              <a:solidFill>
                <a:schemeClr val="accent4">
                  <a:lumMod val="50000"/>
                </a:schemeClr>
              </a:solidFill>
            </a:endParaRPr>
          </a:p>
        </p:txBody>
      </p:sp>
      <p:sp>
        <p:nvSpPr>
          <p:cNvPr id="7" name="TextBox 6"/>
          <p:cNvSpPr txBox="1"/>
          <p:nvPr/>
        </p:nvSpPr>
        <p:spPr>
          <a:xfrm>
            <a:off x="385855" y="1585560"/>
            <a:ext cx="8410695" cy="46036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en-US" sz="1600" dirty="0">
                <a:solidFill>
                  <a:schemeClr val="accent4">
                    <a:lumMod val="50000"/>
                  </a:schemeClr>
                </a:solidFill>
              </a:rPr>
              <a:t>Infrastructure Renewal Services, Tim Ball - Case Data</a:t>
            </a:r>
          </a:p>
        </p:txBody>
      </p:sp>
      <p:graphicFrame>
        <p:nvGraphicFramePr>
          <p:cNvPr id="3" name="Table 2"/>
          <p:cNvGraphicFramePr>
            <a:graphicFrameLocks noGrp="1"/>
          </p:cNvGraphicFramePr>
          <p:nvPr>
            <p:extLst>
              <p:ext uri="{D42A27DB-BD31-4B8C-83A1-F6EECF244321}">
                <p14:modId xmlns:p14="http://schemas.microsoft.com/office/powerpoint/2010/main" val="3900537107"/>
              </p:ext>
            </p:extLst>
          </p:nvPr>
        </p:nvGraphicFramePr>
        <p:xfrm>
          <a:off x="2114080" y="1163105"/>
          <a:ext cx="6528852" cy="4937873"/>
        </p:xfrm>
        <a:graphic>
          <a:graphicData uri="http://schemas.openxmlformats.org/drawingml/2006/table">
            <a:tbl>
              <a:tblPr firstRow="1" firstCol="1" lastRow="1" lastCol="1" bandRow="1" bandCol="1">
                <a:tableStyleId>{B301B821-A1FF-4177-AEE7-76D212191A09}</a:tableStyleId>
              </a:tblPr>
              <a:tblGrid>
                <a:gridCol w="1305623">
                  <a:extLst>
                    <a:ext uri="{9D8B030D-6E8A-4147-A177-3AD203B41FA5}">
                      <a16:colId xmlns="" xmlns:a16="http://schemas.microsoft.com/office/drawing/2014/main" val="20000"/>
                    </a:ext>
                  </a:extLst>
                </a:gridCol>
                <a:gridCol w="1305623">
                  <a:extLst>
                    <a:ext uri="{9D8B030D-6E8A-4147-A177-3AD203B41FA5}">
                      <a16:colId xmlns="" xmlns:a16="http://schemas.microsoft.com/office/drawing/2014/main" val="20001"/>
                    </a:ext>
                  </a:extLst>
                </a:gridCol>
                <a:gridCol w="1305623">
                  <a:extLst>
                    <a:ext uri="{9D8B030D-6E8A-4147-A177-3AD203B41FA5}">
                      <a16:colId xmlns="" xmlns:a16="http://schemas.microsoft.com/office/drawing/2014/main" val="20002"/>
                    </a:ext>
                  </a:extLst>
                </a:gridCol>
                <a:gridCol w="1305623">
                  <a:extLst>
                    <a:ext uri="{9D8B030D-6E8A-4147-A177-3AD203B41FA5}">
                      <a16:colId xmlns="" xmlns:a16="http://schemas.microsoft.com/office/drawing/2014/main" val="20003"/>
                    </a:ext>
                  </a:extLst>
                </a:gridCol>
                <a:gridCol w="1306360">
                  <a:extLst>
                    <a:ext uri="{9D8B030D-6E8A-4147-A177-3AD203B41FA5}">
                      <a16:colId xmlns="" xmlns:a16="http://schemas.microsoft.com/office/drawing/2014/main" val="20004"/>
                    </a:ext>
                  </a:extLst>
                </a:gridCol>
              </a:tblGrid>
              <a:tr h="702296">
                <a:tc>
                  <a:txBody>
                    <a:bodyPr/>
                    <a:lstStyle/>
                    <a:p>
                      <a:pPr marL="0" marR="0" algn="ctr">
                        <a:spcBef>
                          <a:spcPts val="0"/>
                        </a:spcBef>
                        <a:spcAft>
                          <a:spcPts val="0"/>
                        </a:spcAft>
                      </a:pPr>
                      <a:r>
                        <a:rPr lang="en-US" sz="1300" b="1" dirty="0">
                          <a:effectLst/>
                        </a:rPr>
                        <a:t>Service Number</a:t>
                      </a:r>
                      <a:endParaRPr lang="en-US" sz="1300" b="1" dirty="0">
                        <a:effectLst/>
                        <a:latin typeface="Times New Roman" panose="02020603050405020304" pitchFamily="18" charset="0"/>
                        <a:ea typeface="Times New Roman"/>
                        <a:cs typeface="Times New Roman" panose="02020603050405020304" pitchFamily="18" charset="0"/>
                      </a:endParaRPr>
                    </a:p>
                  </a:txBody>
                  <a:tcPr marL="65157" marR="65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1" dirty="0">
                          <a:effectLst/>
                        </a:rPr>
                        <a:t>Date Lined</a:t>
                      </a:r>
                      <a:endParaRPr lang="en-US" sz="1300" b="1" dirty="0">
                        <a:effectLst/>
                        <a:latin typeface="Times New Roman" panose="02020603050405020304" pitchFamily="18" charset="0"/>
                        <a:ea typeface="Times New Roman"/>
                        <a:cs typeface="Times New Roman" panose="02020603050405020304" pitchFamily="18" charset="0"/>
                      </a:endParaRPr>
                    </a:p>
                  </a:txBody>
                  <a:tcPr marL="65157" marR="65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1" dirty="0">
                          <a:effectLst/>
                        </a:rPr>
                        <a:t>Neofit Machine Started</a:t>
                      </a:r>
                      <a:endParaRPr lang="en-US" sz="1300" b="1" dirty="0">
                        <a:effectLst/>
                        <a:latin typeface="Times New Roman" panose="02020603050405020304" pitchFamily="18" charset="0"/>
                        <a:ea typeface="Times New Roman"/>
                        <a:cs typeface="Times New Roman" panose="02020603050405020304" pitchFamily="18" charset="0"/>
                      </a:endParaRPr>
                    </a:p>
                  </a:txBody>
                  <a:tcPr marL="65157" marR="65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1" dirty="0">
                          <a:effectLst/>
                        </a:rPr>
                        <a:t>Cool Down Completed</a:t>
                      </a:r>
                      <a:endParaRPr lang="en-US" sz="1300" b="1" dirty="0">
                        <a:effectLst/>
                        <a:latin typeface="Times New Roman" panose="02020603050405020304" pitchFamily="18" charset="0"/>
                        <a:ea typeface="Times New Roman"/>
                        <a:cs typeface="Times New Roman" panose="02020603050405020304" pitchFamily="18" charset="0"/>
                      </a:endParaRPr>
                    </a:p>
                  </a:txBody>
                  <a:tcPr marL="65157" marR="65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1" dirty="0">
                          <a:effectLst/>
                        </a:rPr>
                        <a:t>Footage</a:t>
                      </a:r>
                      <a:r>
                        <a:rPr lang="en-US" sz="1300" b="1" baseline="0" dirty="0">
                          <a:effectLst/>
                        </a:rPr>
                        <a:t> </a:t>
                      </a:r>
                      <a:r>
                        <a:rPr lang="en-US" sz="1300" b="1" dirty="0">
                          <a:effectLst/>
                        </a:rPr>
                        <a:t>Lined</a:t>
                      </a:r>
                      <a:endParaRPr lang="en-US" sz="1300" b="1" dirty="0">
                        <a:effectLst/>
                        <a:latin typeface="Times New Roman" panose="02020603050405020304" pitchFamily="18" charset="0"/>
                        <a:ea typeface="Times New Roman"/>
                        <a:cs typeface="Times New Roman" panose="02020603050405020304" pitchFamily="18" charset="0"/>
                      </a:endParaRPr>
                    </a:p>
                  </a:txBody>
                  <a:tcPr marL="65157" marR="65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34098">
                <a:tc>
                  <a:txBody>
                    <a:bodyPr/>
                    <a:lstStyle/>
                    <a:p>
                      <a:pPr marL="0" marR="0" algn="ctr">
                        <a:spcBef>
                          <a:spcPts val="0"/>
                        </a:spcBef>
                        <a:spcAft>
                          <a:spcPts val="0"/>
                        </a:spcAft>
                      </a:pPr>
                      <a:r>
                        <a:rPr lang="en-US" sz="1300" b="0" dirty="0">
                          <a:effectLst/>
                        </a:rPr>
                        <a:t>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10/13/09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10:12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10:45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34098">
                <a:tc>
                  <a:txBody>
                    <a:bodyPr/>
                    <a:lstStyle/>
                    <a:p>
                      <a:pPr marL="0" marR="0" algn="ctr">
                        <a:spcBef>
                          <a:spcPts val="0"/>
                        </a:spcBef>
                        <a:spcAft>
                          <a:spcPts val="0"/>
                        </a:spcAft>
                      </a:pPr>
                      <a:r>
                        <a:rPr lang="en-US" sz="1300" b="0" dirty="0">
                          <a:effectLst/>
                        </a:rPr>
                        <a:t>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10/15/09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09:22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09:52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34098">
                <a:tc>
                  <a:txBody>
                    <a:bodyPr/>
                    <a:lstStyle/>
                    <a:p>
                      <a:pPr marL="0" marR="0" algn="ctr">
                        <a:spcBef>
                          <a:spcPts val="0"/>
                        </a:spcBef>
                        <a:spcAft>
                          <a:spcPts val="0"/>
                        </a:spcAft>
                      </a:pPr>
                      <a:r>
                        <a:rPr lang="en-US" sz="1300" b="0" dirty="0">
                          <a:effectLst/>
                        </a:rPr>
                        <a:t>3</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10/15/09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10:42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10:55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34098">
                <a:tc>
                  <a:txBody>
                    <a:bodyPr/>
                    <a:lstStyle/>
                    <a:p>
                      <a:pPr marL="0" marR="0" algn="ctr">
                        <a:spcBef>
                          <a:spcPts val="0"/>
                        </a:spcBef>
                        <a:spcAft>
                          <a:spcPts val="0"/>
                        </a:spcAft>
                      </a:pPr>
                      <a:r>
                        <a:rPr lang="en-US" sz="1300" b="0" dirty="0">
                          <a:effectLst/>
                        </a:rPr>
                        <a:t>4</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10/15/09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11:45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11:57</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234098">
                <a:tc>
                  <a:txBody>
                    <a:bodyPr/>
                    <a:lstStyle/>
                    <a:p>
                      <a:pPr marL="0" marR="0" algn="ctr">
                        <a:spcBef>
                          <a:spcPts val="0"/>
                        </a:spcBef>
                        <a:spcAft>
                          <a:spcPts val="0"/>
                        </a:spcAft>
                      </a:pPr>
                      <a:r>
                        <a:rPr lang="en-US" sz="1300" b="0" dirty="0">
                          <a:effectLst/>
                        </a:rPr>
                        <a:t>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10/15/09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13:04</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13:29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34098">
                <a:tc>
                  <a:txBody>
                    <a:bodyPr/>
                    <a:lstStyle/>
                    <a:p>
                      <a:pPr marL="0" marR="0" algn="ctr">
                        <a:spcBef>
                          <a:spcPts val="0"/>
                        </a:spcBef>
                        <a:spcAft>
                          <a:spcPts val="0"/>
                        </a:spcAft>
                      </a:pPr>
                      <a:r>
                        <a:rPr lang="en-US" sz="1300" b="0" dirty="0">
                          <a:effectLst/>
                        </a:rPr>
                        <a:t>6</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10/16/09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11:30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49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234098">
                <a:tc>
                  <a:txBody>
                    <a:bodyPr/>
                    <a:lstStyle/>
                    <a:p>
                      <a:pPr marL="0" marR="0" algn="ctr">
                        <a:spcBef>
                          <a:spcPts val="0"/>
                        </a:spcBef>
                        <a:spcAft>
                          <a:spcPts val="0"/>
                        </a:spcAft>
                      </a:pPr>
                      <a:r>
                        <a:rPr lang="en-US" sz="1300" b="0" dirty="0">
                          <a:effectLst/>
                        </a:rPr>
                        <a:t>7</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10/16/09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12:19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12:31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234098">
                <a:tc>
                  <a:txBody>
                    <a:bodyPr/>
                    <a:lstStyle/>
                    <a:p>
                      <a:pPr marL="0" marR="0" algn="ctr">
                        <a:spcBef>
                          <a:spcPts val="0"/>
                        </a:spcBef>
                        <a:spcAft>
                          <a:spcPts val="0"/>
                        </a:spcAft>
                      </a:pPr>
                      <a:r>
                        <a:rPr lang="en-US" sz="1300" b="0" dirty="0">
                          <a:effectLst/>
                        </a:rPr>
                        <a:t>8</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11/16/09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10:04</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10:26</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49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234098">
                <a:tc>
                  <a:txBody>
                    <a:bodyPr/>
                    <a:lstStyle/>
                    <a:p>
                      <a:pPr marL="0" marR="0" algn="ctr">
                        <a:spcBef>
                          <a:spcPts val="0"/>
                        </a:spcBef>
                        <a:spcAft>
                          <a:spcPts val="0"/>
                        </a:spcAft>
                      </a:pPr>
                      <a:r>
                        <a:rPr lang="en-US" sz="1300" b="0" dirty="0">
                          <a:effectLst/>
                        </a:rPr>
                        <a:t>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11/16/09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11:32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11:46</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234098">
                <a:tc>
                  <a:txBody>
                    <a:bodyPr/>
                    <a:lstStyle/>
                    <a:p>
                      <a:pPr marL="0" marR="0" algn="ctr">
                        <a:spcBef>
                          <a:spcPts val="0"/>
                        </a:spcBef>
                        <a:spcAft>
                          <a:spcPts val="0"/>
                        </a:spcAft>
                      </a:pPr>
                      <a:r>
                        <a:rPr lang="en-US" sz="1300" b="0" dirty="0">
                          <a:effectLst/>
                        </a:rPr>
                        <a:t>10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11/16/09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12:48</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13:05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49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234098">
                <a:tc>
                  <a:txBody>
                    <a:bodyPr/>
                    <a:lstStyle/>
                    <a:p>
                      <a:pPr marL="0" marR="0" algn="ctr">
                        <a:spcBef>
                          <a:spcPts val="0"/>
                        </a:spcBef>
                        <a:spcAft>
                          <a:spcPts val="0"/>
                        </a:spcAft>
                      </a:pPr>
                      <a:r>
                        <a:rPr lang="en-US" sz="1300" b="0" dirty="0">
                          <a:effectLst/>
                        </a:rPr>
                        <a:t>11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11/16/09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13:55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14:09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62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r h="234098">
                <a:tc>
                  <a:txBody>
                    <a:bodyPr/>
                    <a:lstStyle/>
                    <a:p>
                      <a:pPr marL="0" marR="0" algn="ctr">
                        <a:spcBef>
                          <a:spcPts val="0"/>
                        </a:spcBef>
                        <a:spcAft>
                          <a:spcPts val="0"/>
                        </a:spcAft>
                      </a:pPr>
                      <a:r>
                        <a:rPr lang="en-US" sz="1300" b="0" dirty="0">
                          <a:effectLst/>
                        </a:rPr>
                        <a:t>12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11/16/09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14:53</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15:09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2"/>
                  </a:ext>
                </a:extLst>
              </a:tr>
              <a:tr h="234098">
                <a:tc>
                  <a:txBody>
                    <a:bodyPr/>
                    <a:lstStyle/>
                    <a:p>
                      <a:pPr marL="0" marR="0" algn="ctr">
                        <a:spcBef>
                          <a:spcPts val="0"/>
                        </a:spcBef>
                        <a:spcAft>
                          <a:spcPts val="0"/>
                        </a:spcAft>
                      </a:pPr>
                      <a:r>
                        <a:rPr lang="en-US" sz="1300" b="0" dirty="0">
                          <a:effectLst/>
                        </a:rPr>
                        <a:t>13</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11/16/09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16:17</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16:31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3"/>
                  </a:ext>
                </a:extLst>
              </a:tr>
              <a:tr h="234098">
                <a:tc>
                  <a:txBody>
                    <a:bodyPr/>
                    <a:lstStyle/>
                    <a:p>
                      <a:pPr marL="0" marR="0" algn="ctr">
                        <a:spcBef>
                          <a:spcPts val="0"/>
                        </a:spcBef>
                        <a:spcAft>
                          <a:spcPts val="0"/>
                        </a:spcAft>
                      </a:pPr>
                      <a:r>
                        <a:rPr lang="en-US" sz="1300" b="0" dirty="0">
                          <a:effectLst/>
                        </a:rPr>
                        <a:t>14</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11/19/09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11:25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11:44</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4"/>
                  </a:ext>
                </a:extLst>
              </a:tr>
              <a:tr h="234098">
                <a:tc>
                  <a:txBody>
                    <a:bodyPr/>
                    <a:lstStyle/>
                    <a:p>
                      <a:pPr marL="0" marR="0" algn="ctr">
                        <a:spcBef>
                          <a:spcPts val="0"/>
                        </a:spcBef>
                        <a:spcAft>
                          <a:spcPts val="0"/>
                        </a:spcAft>
                      </a:pPr>
                      <a:r>
                        <a:rPr lang="en-US" sz="1300" b="0" dirty="0">
                          <a:effectLst/>
                        </a:rPr>
                        <a:t>15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11/19/09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12:33</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12:47</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5"/>
                  </a:ext>
                </a:extLst>
              </a:tr>
              <a:tr h="234098">
                <a:tc>
                  <a:txBody>
                    <a:bodyPr/>
                    <a:lstStyle/>
                    <a:p>
                      <a:pPr marL="0" marR="0" algn="ctr">
                        <a:spcBef>
                          <a:spcPts val="0"/>
                        </a:spcBef>
                        <a:spcAft>
                          <a:spcPts val="0"/>
                        </a:spcAft>
                      </a:pPr>
                      <a:r>
                        <a:rPr lang="en-US" sz="1300" b="0" dirty="0">
                          <a:effectLst/>
                        </a:rPr>
                        <a:t>16</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11/19/09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13:35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13:50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52</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6"/>
                  </a:ext>
                </a:extLst>
              </a:tr>
              <a:tr h="255911">
                <a:tc>
                  <a:txBody>
                    <a:bodyPr/>
                    <a:lstStyle/>
                    <a:p>
                      <a:pPr marL="0" marR="0" algn="ctr">
                        <a:spcBef>
                          <a:spcPts val="0"/>
                        </a:spcBef>
                        <a:spcAft>
                          <a:spcPts val="0"/>
                        </a:spcAft>
                      </a:pPr>
                      <a:r>
                        <a:rPr lang="en-US" sz="1300" b="0" dirty="0">
                          <a:effectLst/>
                        </a:rPr>
                        <a:t>17</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11/19/09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15:07</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15:23</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51</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7"/>
                  </a:ext>
                </a:extLst>
              </a:tr>
              <a:tr h="234098">
                <a:tc>
                  <a:txBody>
                    <a:bodyPr/>
                    <a:lstStyle/>
                    <a:p>
                      <a:pPr marL="0" marR="0" algn="ctr">
                        <a:spcBef>
                          <a:spcPts val="0"/>
                        </a:spcBef>
                        <a:spcAft>
                          <a:spcPts val="0"/>
                        </a:spcAft>
                      </a:pPr>
                      <a:r>
                        <a:rPr lang="en-US" sz="1300" b="0" dirty="0">
                          <a:effectLst/>
                        </a:rPr>
                        <a:t>18</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11/19/09</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16:10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16:25</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dirty="0">
                          <a:effectLst/>
                        </a:rPr>
                        <a:t>50</a:t>
                      </a:r>
                      <a:endParaRPr lang="en-US" sz="1300" b="0" dirty="0">
                        <a:effectLst/>
                        <a:latin typeface="Times New Roman" panose="02020603050405020304" pitchFamily="18" charset="0"/>
                        <a:ea typeface="Times New Roman"/>
                        <a:cs typeface="Times New Roman" panose="02020603050405020304" pitchFamily="18" charset="0"/>
                      </a:endParaRPr>
                    </a:p>
                  </a:txBody>
                  <a:tcPr marL="65157" marR="651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8"/>
                  </a:ext>
                </a:extLst>
              </a:tr>
            </a:tbl>
          </a:graphicData>
        </a:graphic>
      </p:graphicFrame>
      <p:sp>
        <p:nvSpPr>
          <p:cNvPr id="8" name="TextBox 7"/>
          <p:cNvSpPr txBox="1"/>
          <p:nvPr/>
        </p:nvSpPr>
        <p:spPr>
          <a:xfrm>
            <a:off x="275656" y="1393535"/>
            <a:ext cx="1723209" cy="445498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en-US" sz="1400" dirty="0">
                <a:solidFill>
                  <a:schemeClr val="accent4">
                    <a:lumMod val="50000"/>
                  </a:schemeClr>
                </a:solidFill>
                <a:latin typeface="+mj-lt"/>
              </a:rPr>
              <a:t>Tim Ball, Infrastructure Renewal Services,</a:t>
            </a:r>
            <a:br>
              <a:rPr lang="en-US" sz="1400" dirty="0">
                <a:solidFill>
                  <a:schemeClr val="accent4">
                    <a:lumMod val="50000"/>
                  </a:schemeClr>
                </a:solidFill>
                <a:latin typeface="+mj-lt"/>
              </a:rPr>
            </a:br>
            <a:r>
              <a:rPr lang="en-US" sz="1400" dirty="0">
                <a:solidFill>
                  <a:schemeClr val="accent4">
                    <a:lumMod val="50000"/>
                  </a:schemeClr>
                </a:solidFill>
                <a:latin typeface="+mj-lt"/>
              </a:rPr>
              <a:t>2009</a:t>
            </a:r>
          </a:p>
          <a:p>
            <a:pPr algn="ctr">
              <a:lnSpc>
                <a:spcPct val="150000"/>
              </a:lnSpc>
            </a:pPr>
            <a:endParaRPr lang="en-US" sz="1400" dirty="0">
              <a:solidFill>
                <a:schemeClr val="accent4">
                  <a:lumMod val="50000"/>
                </a:schemeClr>
              </a:solidFill>
              <a:latin typeface="+mj-lt"/>
            </a:endParaRPr>
          </a:p>
          <a:p>
            <a:pPr algn="ctr">
              <a:lnSpc>
                <a:spcPct val="150000"/>
              </a:lnSpc>
            </a:pPr>
            <a:r>
              <a:rPr lang="en-US" sz="1400" dirty="0">
                <a:solidFill>
                  <a:schemeClr val="accent4">
                    <a:lumMod val="50000"/>
                  </a:schemeClr>
                </a:solidFill>
                <a:latin typeface="+mj-lt"/>
              </a:rPr>
              <a:t>Circulation &amp; Expansion Range:</a:t>
            </a:r>
          </a:p>
          <a:p>
            <a:pPr algn="ctr">
              <a:lnSpc>
                <a:spcPct val="150000"/>
              </a:lnSpc>
            </a:pPr>
            <a:r>
              <a:rPr lang="en-US" sz="1400" dirty="0">
                <a:solidFill>
                  <a:schemeClr val="accent4">
                    <a:lumMod val="50000"/>
                  </a:schemeClr>
                </a:solidFill>
                <a:latin typeface="+mj-lt"/>
              </a:rPr>
              <a:t>12-33 minutes</a:t>
            </a:r>
          </a:p>
          <a:p>
            <a:pPr algn="ctr">
              <a:lnSpc>
                <a:spcPct val="150000"/>
              </a:lnSpc>
            </a:pPr>
            <a:r>
              <a:rPr lang="en-US" sz="1400" dirty="0">
                <a:solidFill>
                  <a:schemeClr val="accent4">
                    <a:lumMod val="50000"/>
                  </a:schemeClr>
                </a:solidFill>
                <a:latin typeface="+mj-lt"/>
              </a:rPr>
              <a:t>Average: 18mins</a:t>
            </a:r>
          </a:p>
          <a:p>
            <a:pPr algn="ctr">
              <a:lnSpc>
                <a:spcPct val="150000"/>
              </a:lnSpc>
            </a:pPr>
            <a:endParaRPr lang="en-US" sz="1400" dirty="0">
              <a:solidFill>
                <a:schemeClr val="accent4">
                  <a:lumMod val="50000"/>
                </a:schemeClr>
              </a:solidFill>
              <a:latin typeface="+mj-lt"/>
            </a:endParaRPr>
          </a:p>
          <a:p>
            <a:pPr algn="ctr">
              <a:lnSpc>
                <a:spcPct val="150000"/>
              </a:lnSpc>
            </a:pPr>
            <a:r>
              <a:rPr lang="en-US" sz="1400" dirty="0">
                <a:solidFill>
                  <a:schemeClr val="accent4">
                    <a:lumMod val="50000"/>
                  </a:schemeClr>
                </a:solidFill>
                <a:latin typeface="+mj-lt"/>
              </a:rPr>
              <a:t>Range of Lengths:</a:t>
            </a:r>
          </a:p>
          <a:p>
            <a:pPr algn="ctr">
              <a:lnSpc>
                <a:spcPct val="150000"/>
              </a:lnSpc>
            </a:pPr>
            <a:r>
              <a:rPr lang="en-US" sz="1400" dirty="0">
                <a:solidFill>
                  <a:schemeClr val="accent4">
                    <a:lumMod val="50000"/>
                  </a:schemeClr>
                </a:solidFill>
                <a:latin typeface="+mj-lt"/>
              </a:rPr>
              <a:t>49-62ft</a:t>
            </a:r>
            <a:br>
              <a:rPr lang="en-US" sz="1400" dirty="0">
                <a:solidFill>
                  <a:schemeClr val="accent4">
                    <a:lumMod val="50000"/>
                  </a:schemeClr>
                </a:solidFill>
                <a:latin typeface="+mj-lt"/>
              </a:rPr>
            </a:br>
            <a:r>
              <a:rPr lang="en-US" sz="1400" dirty="0">
                <a:solidFill>
                  <a:schemeClr val="accent4">
                    <a:lumMod val="50000"/>
                  </a:schemeClr>
                </a:solidFill>
                <a:latin typeface="+mj-lt"/>
              </a:rPr>
              <a:t>Average: 51ft</a:t>
            </a:r>
          </a:p>
        </p:txBody>
      </p:sp>
      <p:sp>
        <p:nvSpPr>
          <p:cNvPr id="4" name="Slide Number Placeholder 3"/>
          <p:cNvSpPr>
            <a:spLocks noGrp="1"/>
          </p:cNvSpPr>
          <p:nvPr>
            <p:ph type="sldNum" sz="quarter" idx="12"/>
          </p:nvPr>
        </p:nvSpPr>
        <p:spPr/>
        <p:txBody>
          <a:bodyPr/>
          <a:lstStyle/>
          <a:p>
            <a:fld id="{A09380D0-DBF4-445D-B933-FF0CF90DC860}" type="slidenum">
              <a:rPr lang="en-US" smtClean="0"/>
              <a:t>40</a:t>
            </a:fld>
            <a:endParaRPr lang="en-US" dirty="0"/>
          </a:p>
        </p:txBody>
      </p:sp>
    </p:spTree>
    <p:extLst>
      <p:ext uri="{BB962C8B-B14F-4D97-AF65-F5344CB8AC3E}">
        <p14:creationId xmlns:p14="http://schemas.microsoft.com/office/powerpoint/2010/main" val="1591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What is Neofit? – The Basics</a:t>
            </a:r>
            <a:endParaRPr lang="en-US" sz="1050" dirty="0">
              <a:solidFill>
                <a:schemeClr val="accent4">
                  <a:lumMod val="50000"/>
                </a:schemeClr>
              </a:solidFill>
            </a:endParaRPr>
          </a:p>
        </p:txBody>
      </p:sp>
      <p:sp>
        <p:nvSpPr>
          <p:cNvPr id="9" name="Content Placeholder 2"/>
          <p:cNvSpPr txBox="1">
            <a:spLocks/>
          </p:cNvSpPr>
          <p:nvPr/>
        </p:nvSpPr>
        <p:spPr>
          <a:xfrm>
            <a:off x="270640" y="1047889"/>
            <a:ext cx="8602720" cy="2481393"/>
          </a:xfrm>
          <a:prstGeom prst="rect">
            <a:avLst/>
          </a:prstGeom>
        </p:spPr>
        <p:txBody>
          <a:bodyPr vert="horz" lIns="91440" tIns="45720" rIns="91440" bIns="45720" rtlCol="0">
            <a:normAutofit/>
          </a:bodyPr>
          <a:lstStyle/>
          <a:p>
            <a:pPr marL="228600" lvl="0" indent="-182563" algn="just">
              <a:lnSpc>
                <a:spcPct val="150000"/>
              </a:lnSpc>
              <a:spcBef>
                <a:spcPct val="20000"/>
              </a:spcBef>
              <a:spcAft>
                <a:spcPts val="300"/>
              </a:spcAft>
              <a:buClr>
                <a:schemeClr val="accent6">
                  <a:lumMod val="75000"/>
                </a:schemeClr>
              </a:buClr>
              <a:buSzPct val="130000"/>
              <a:defRPr/>
            </a:pPr>
            <a:r>
              <a:rPr lang="en-US" sz="1600" dirty="0">
                <a:solidFill>
                  <a:schemeClr val="accent4">
                    <a:lumMod val="50000"/>
                  </a:schemeClr>
                </a:solidFill>
              </a:rPr>
              <a:t>   Neofit (Virgin PET: Polyethylene Terephthalate) is a cost-effective, trenchless, non-invasive, semi-structural pipe lining system for existing water service lines. Neofit helps maintain the existing service pipe by re-lining, not by replacement. Its purpose is to create a safe barrier in existing lead or copper service piping, extend the existing service pipe’s life, or to seal leaks and pinholes. </a:t>
            </a:r>
            <a:r>
              <a:rPr lang="en-US" sz="1600" b="1" dirty="0" smtClean="0">
                <a:solidFill>
                  <a:schemeClr val="accent4">
                    <a:lumMod val="50000"/>
                  </a:schemeClr>
                </a:solidFill>
              </a:rPr>
              <a:t>Designed for ½” to 2” ID and up to 300ft sections.</a:t>
            </a:r>
            <a:endParaRPr lang="en-US" sz="1600" b="1" dirty="0">
              <a:solidFill>
                <a:schemeClr val="accent4">
                  <a:lumMod val="50000"/>
                </a:schemeClr>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728" r="26918" b="32284"/>
          <a:stretch/>
        </p:blipFill>
        <p:spPr>
          <a:xfrm>
            <a:off x="616285" y="3743714"/>
            <a:ext cx="2177842" cy="1885786"/>
          </a:xfrm>
          <a:prstGeom prst="rect">
            <a:avLst/>
          </a:prstGeom>
          <a:ln>
            <a:solidFill>
              <a:schemeClr val="accent1"/>
            </a:solidFill>
          </a:ln>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3545" t="14698" r="16587" b="17026"/>
          <a:stretch/>
        </p:blipFill>
        <p:spPr>
          <a:xfrm>
            <a:off x="3346328" y="4385184"/>
            <a:ext cx="2185797" cy="1885786"/>
          </a:xfrm>
          <a:prstGeom prst="rect">
            <a:avLst/>
          </a:prstGeom>
          <a:ln>
            <a:solidFill>
              <a:schemeClr val="accent1"/>
            </a:solidFill>
          </a:ln>
        </p:spPr>
      </p:pic>
      <p:grpSp>
        <p:nvGrpSpPr>
          <p:cNvPr id="4" name="Group 3"/>
          <p:cNvGrpSpPr/>
          <p:nvPr/>
        </p:nvGrpSpPr>
        <p:grpSpPr>
          <a:xfrm>
            <a:off x="5876283" y="3323462"/>
            <a:ext cx="2805052" cy="3101128"/>
            <a:chOff x="5876283" y="3194629"/>
            <a:chExt cx="2805052" cy="3101128"/>
          </a:xfrm>
        </p:grpSpPr>
        <p:pic>
          <p:nvPicPr>
            <p:cNvPr id="6" name="Picture 5"/>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8527"/>
            <a:stretch/>
          </p:blipFill>
          <p:spPr>
            <a:xfrm>
              <a:off x="5966297" y="4213108"/>
              <a:ext cx="2177368" cy="1946588"/>
            </a:xfrm>
            <a:prstGeom prst="rect">
              <a:avLst/>
            </a:prstGeom>
          </p:spPr>
        </p:pic>
        <p:sp>
          <p:nvSpPr>
            <p:cNvPr id="7" name="Text Box 23"/>
            <p:cNvSpPr txBox="1"/>
            <p:nvPr/>
          </p:nvSpPr>
          <p:spPr>
            <a:xfrm>
              <a:off x="5876283" y="6078945"/>
              <a:ext cx="2805052" cy="2168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a:solidFill>
                    <a:schemeClr val="accent4">
                      <a:lumMod val="50000"/>
                    </a:schemeClr>
                  </a:solidFill>
                  <a:effectLst/>
                  <a:ea typeface="Century Schoolbook"/>
                  <a:cs typeface="Century Schoolbook"/>
                </a:rPr>
                <a:t>U.S. Patent No. 8,807,171</a:t>
              </a:r>
            </a:p>
          </p:txBody>
        </p:sp>
        <p:grpSp>
          <p:nvGrpSpPr>
            <p:cNvPr id="10" name="Group 9"/>
            <p:cNvGrpSpPr/>
            <p:nvPr/>
          </p:nvGrpSpPr>
          <p:grpSpPr>
            <a:xfrm>
              <a:off x="6367081" y="3194629"/>
              <a:ext cx="2160634" cy="1309711"/>
              <a:chOff x="923525" y="1433736"/>
              <a:chExt cx="2314254" cy="1495999"/>
            </a:xfrm>
          </p:grpSpPr>
          <p:pic>
            <p:nvPicPr>
              <p:cNvPr id="11" name="Picture 2" descr="\\SERVER\OfficeFiles\3 Project Dept\Project Management\Procedures\Neofit training videos\Pictures\IMG_475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125" b="92292" l="1875" r="97969">
                            <a14:foregroundMark x1="61094" y1="12083" x2="67656" y2="10833"/>
                            <a14:foregroundMark x1="77344" y1="23125" x2="84531" y2="23125"/>
                            <a14:foregroundMark x1="83750" y1="25000" x2="85000" y2="24583"/>
                            <a14:foregroundMark x1="85469" y1="24167" x2="85469" y2="27292"/>
                            <a14:foregroundMark x1="32969" y1="60833" x2="23906" y2="53750"/>
                            <a14:foregroundMark x1="6250" y1="50000" x2="11875" y2="50000"/>
                            <a14:foregroundMark x1="13594" y1="50417" x2="11719" y2="49167"/>
                            <a14:foregroundMark x1="11094" y1="49167" x2="7344" y2="49583"/>
                            <a14:foregroundMark x1="10781" y1="48750" x2="8125" y2="48750"/>
                            <a14:foregroundMark x1="17031" y1="52083" x2="22656" y2="51458"/>
                            <a14:foregroundMark x1="67656" y1="74792" x2="71719" y2="82500"/>
                            <a14:backgroundMark x1="35781" y1="79583" x2="56406" y2="78125"/>
                            <a14:backgroundMark x1="23125" y1="50000" x2="25781" y2="53750"/>
                          </a14:backgroundRemoval>
                        </a14:imgEffect>
                        <a14:imgEffect>
                          <a14:brightnessContrast bright="20000"/>
                        </a14:imgEffect>
                      </a14:imgLayer>
                    </a14:imgProps>
                  </a:ext>
                  <a:ext uri="{28A0092B-C50C-407E-A947-70E740481C1C}">
                    <a14:useLocalDpi xmlns:a14="http://schemas.microsoft.com/office/drawing/2010/main" val="0"/>
                  </a:ext>
                </a:extLst>
              </a:blip>
              <a:srcRect t="8955" r="1866" b="6463"/>
              <a:stretch/>
            </p:blipFill>
            <p:spPr bwMode="auto">
              <a:xfrm>
                <a:off x="923525" y="1433736"/>
                <a:ext cx="2314254" cy="149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5460" r="6897"/>
              <a:stretch/>
            </p:blipFill>
            <p:spPr>
              <a:xfrm>
                <a:off x="1922055" y="1815990"/>
                <a:ext cx="619294" cy="409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sp>
        <p:nvSpPr>
          <p:cNvPr id="5" name="Slide Number Placeholder 4"/>
          <p:cNvSpPr>
            <a:spLocks noGrp="1"/>
          </p:cNvSpPr>
          <p:nvPr>
            <p:ph type="sldNum" sz="quarter" idx="12"/>
          </p:nvPr>
        </p:nvSpPr>
        <p:spPr/>
        <p:txBody>
          <a:bodyPr/>
          <a:lstStyle/>
          <a:p>
            <a:fld id="{A09380D0-DBF4-445D-B933-FF0CF90DC860}" type="slidenum">
              <a:rPr lang="en-US" smtClean="0"/>
              <a:t>5</a:t>
            </a:fld>
            <a:endParaRPr lang="en-US" dirty="0"/>
          </a:p>
        </p:txBody>
      </p:sp>
    </p:spTree>
    <p:extLst>
      <p:ext uri="{BB962C8B-B14F-4D97-AF65-F5344CB8AC3E}">
        <p14:creationId xmlns:p14="http://schemas.microsoft.com/office/powerpoint/2010/main" val="197524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7020" y="1278320"/>
            <a:ext cx="2259079" cy="4858712"/>
          </a:xfrm>
          <a:prstGeom prst="rect">
            <a:avLst/>
          </a:prstGeom>
        </p:spPr>
        <p:txBody>
          <a:bodyPr vert="horz" lIns="91440" tIns="45720" rIns="91440" bIns="45720" rtlCol="0">
            <a:normAutofit/>
          </a:bodyPr>
          <a:lstStyle/>
          <a:p>
            <a:pPr marL="123825" marR="0" lvl="0" indent="-15875" algn="l" defTabSz="914400" rtl="0" eaLnBrk="1" fontAlgn="auto" latinLnBrk="0" hangingPunct="1">
              <a:lnSpc>
                <a:spcPct val="150000"/>
              </a:lnSpc>
              <a:spcBef>
                <a:spcPct val="20000"/>
              </a:spcBef>
              <a:spcAft>
                <a:spcPts val="300"/>
              </a:spcAft>
              <a:buClr>
                <a:schemeClr val="accent6">
                  <a:lumMod val="75000"/>
                </a:schemeClr>
              </a:buClr>
              <a:buSzPct val="130000"/>
              <a:tabLst/>
              <a:defRPr/>
            </a:pPr>
            <a:r>
              <a:rPr lang="en-US" sz="1600" dirty="0" smtClean="0">
                <a:solidFill>
                  <a:schemeClr val="accent4">
                    <a:lumMod val="50000"/>
                  </a:schemeClr>
                </a:solidFill>
              </a:rPr>
              <a:t>Neofit is </a:t>
            </a:r>
            <a:r>
              <a:rPr lang="en-US" sz="1600" b="1" u="sng" dirty="0" smtClean="0">
                <a:solidFill>
                  <a:schemeClr val="accent4">
                    <a:lumMod val="50000"/>
                  </a:schemeClr>
                </a:solidFill>
              </a:rPr>
              <a:t>not</a:t>
            </a:r>
            <a:r>
              <a:rPr lang="en-US" sz="1600" dirty="0" smtClean="0">
                <a:solidFill>
                  <a:schemeClr val="accent4">
                    <a:lumMod val="50000"/>
                  </a:schemeClr>
                </a:solidFill>
              </a:rPr>
              <a:t> a coating technology.</a:t>
            </a:r>
          </a:p>
          <a:p>
            <a:pPr marL="123825" marR="0" lvl="0" indent="-15875" algn="l" defTabSz="914400" rtl="0" eaLnBrk="1" fontAlgn="auto" latinLnBrk="0" hangingPunct="1">
              <a:lnSpc>
                <a:spcPct val="150000"/>
              </a:lnSpc>
              <a:spcBef>
                <a:spcPct val="20000"/>
              </a:spcBef>
              <a:spcAft>
                <a:spcPts val="300"/>
              </a:spcAft>
              <a:buClr>
                <a:schemeClr val="accent6">
                  <a:lumMod val="75000"/>
                </a:schemeClr>
              </a:buClr>
              <a:buSzPct val="130000"/>
              <a:tabLst/>
              <a:defRPr/>
            </a:pPr>
            <a:endParaRPr lang="en-US" sz="1600" dirty="0">
              <a:solidFill>
                <a:schemeClr val="accent4">
                  <a:lumMod val="50000"/>
                </a:schemeClr>
              </a:solidFill>
            </a:endParaRPr>
          </a:p>
          <a:p>
            <a:pPr marL="123825" marR="0" lvl="0" indent="-15875" algn="l" defTabSz="914400" rtl="0" eaLnBrk="1" fontAlgn="auto" latinLnBrk="0" hangingPunct="1">
              <a:lnSpc>
                <a:spcPct val="150000"/>
              </a:lnSpc>
              <a:spcBef>
                <a:spcPct val="20000"/>
              </a:spcBef>
              <a:spcAft>
                <a:spcPts val="300"/>
              </a:spcAft>
              <a:buClr>
                <a:schemeClr val="accent6">
                  <a:lumMod val="75000"/>
                </a:schemeClr>
              </a:buClr>
              <a:buSzPct val="130000"/>
              <a:tabLst/>
              <a:defRPr/>
            </a:pPr>
            <a:r>
              <a:rPr lang="en-US" sz="1600" dirty="0" smtClean="0">
                <a:solidFill>
                  <a:schemeClr val="accent4">
                    <a:lumMod val="50000"/>
                  </a:schemeClr>
                </a:solidFill>
              </a:rPr>
              <a:t>Neofit </a:t>
            </a:r>
            <a:r>
              <a:rPr lang="en-US" sz="1600" dirty="0">
                <a:solidFill>
                  <a:schemeClr val="accent4">
                    <a:lumMod val="50000"/>
                  </a:schemeClr>
                </a:solidFill>
              </a:rPr>
              <a:t>liner is classified as an interactive semi-structural liner Class B</a:t>
            </a:r>
            <a:r>
              <a:rPr lang="en-US" sz="1600" dirty="0" smtClean="0">
                <a:solidFill>
                  <a:schemeClr val="accent4">
                    <a:lumMod val="50000"/>
                  </a:schemeClr>
                </a:solidFill>
              </a:rPr>
              <a:t>, </a:t>
            </a:r>
            <a:r>
              <a:rPr lang="en-US" sz="1600" dirty="0">
                <a:solidFill>
                  <a:schemeClr val="accent4">
                    <a:lumMod val="50000"/>
                  </a:schemeClr>
                </a:solidFill>
              </a:rPr>
              <a:t>Close fit that does not need to rely on adhesion. </a:t>
            </a: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600" b="0" i="0" u="none" strike="noStrike" kern="1200" cap="none" spc="0" normalizeH="0" baseline="0" noProof="0" dirty="0">
              <a:ln>
                <a:noFill/>
              </a:ln>
              <a:solidFill>
                <a:schemeClr val="accent4">
                  <a:lumMod val="50000"/>
                </a:schemeClr>
              </a:solidFill>
              <a:effectLst/>
              <a:uLnTx/>
              <a:uFillTx/>
            </a:endParaRP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600" b="0" i="0" u="none" strike="noStrike" kern="1200" cap="none" spc="0" normalizeH="0" baseline="0" noProof="0" dirty="0">
              <a:ln>
                <a:noFill/>
              </a:ln>
              <a:solidFill>
                <a:schemeClr val="accent4">
                  <a:lumMod val="50000"/>
                </a:schemeClr>
              </a:solidFill>
              <a:effectLst/>
              <a:uLnTx/>
              <a:uFillTx/>
            </a:endParaRPr>
          </a:p>
        </p:txBody>
      </p:sp>
      <p:sp>
        <p:nvSpPr>
          <p:cNvPr id="11" name="TextBox 10"/>
          <p:cNvSpPr txBox="1"/>
          <p:nvPr/>
        </p:nvSpPr>
        <p:spPr>
          <a:xfrm>
            <a:off x="385855" y="241385"/>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What is Neofit? – The Liner</a:t>
            </a:r>
            <a:endParaRPr lang="en-US" sz="1050"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A09380D0-DBF4-445D-B933-FF0CF90DC860}" type="slidenum">
              <a:rPr lang="en-US" smtClean="0"/>
              <a:t>6</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729" r="2606"/>
          <a:stretch/>
        </p:blipFill>
        <p:spPr>
          <a:xfrm>
            <a:off x="2421320" y="1220233"/>
            <a:ext cx="6459512" cy="5050737"/>
          </a:xfrm>
          <a:prstGeom prst="rect">
            <a:avLst/>
          </a:prstGeom>
          <a:ln>
            <a:solidFill>
              <a:schemeClr val="accent1"/>
            </a:solidFill>
          </a:ln>
        </p:spPr>
      </p:pic>
      <p:pic>
        <p:nvPicPr>
          <p:cNvPr id="4" name="Picture 2" descr="C:\Users\Flow-Liner\AppData\Local\Microsoft\Windows\INetCache\IE\E7P9QL0T\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9365" y="2175055"/>
            <a:ext cx="447440" cy="44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73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Extreme Testing	</a:t>
            </a:r>
            <a:endParaRPr lang="en-US" sz="1050" dirty="0">
              <a:solidFill>
                <a:schemeClr val="accent4">
                  <a:lumMod val="50000"/>
                </a:schemeClr>
              </a:solidFill>
            </a:endParaRPr>
          </a:p>
        </p:txBody>
      </p:sp>
      <p:sp>
        <p:nvSpPr>
          <p:cNvPr id="14" name="Content Placeholder 13"/>
          <p:cNvSpPr>
            <a:spLocks noGrp="1"/>
          </p:cNvSpPr>
          <p:nvPr>
            <p:ph sz="quarter" idx="4"/>
          </p:nvPr>
        </p:nvSpPr>
        <p:spPr>
          <a:xfrm>
            <a:off x="385855" y="1086295"/>
            <a:ext cx="4109335" cy="2534729"/>
          </a:xfrm>
        </p:spPr>
        <p:txBody>
          <a:bodyPr>
            <a:normAutofit/>
          </a:bodyPr>
          <a:lstStyle/>
          <a:p>
            <a:pPr marL="388937" indent="-342900">
              <a:lnSpc>
                <a:spcPct val="150000"/>
              </a:lnSpc>
              <a:buFont typeface="+mj-lt"/>
              <a:buAutoNum type="arabicPeriod"/>
            </a:pPr>
            <a:r>
              <a:rPr lang="en-US" sz="1600" b="1" dirty="0"/>
              <a:t>Leak Test</a:t>
            </a:r>
          </a:p>
          <a:p>
            <a:pPr marL="388937" indent="-342900">
              <a:lnSpc>
                <a:spcPct val="150000"/>
              </a:lnSpc>
              <a:buFont typeface="+mj-lt"/>
              <a:buAutoNum type="arabicPeriod"/>
            </a:pPr>
            <a:r>
              <a:rPr lang="en-US" sz="1600" b="1" dirty="0"/>
              <a:t>Burst Tests</a:t>
            </a:r>
          </a:p>
          <a:p>
            <a:pPr marL="388937" indent="-342900">
              <a:lnSpc>
                <a:spcPct val="150000"/>
              </a:lnSpc>
              <a:buFont typeface="+mj-lt"/>
              <a:buAutoNum type="arabicPeriod"/>
            </a:pPr>
            <a:r>
              <a:rPr lang="en-US" sz="1600" b="1" dirty="0"/>
              <a:t>Tensile Test</a:t>
            </a:r>
          </a:p>
          <a:p>
            <a:pPr marL="388937" indent="-342900">
              <a:lnSpc>
                <a:spcPct val="150000"/>
              </a:lnSpc>
              <a:buFont typeface="+mj-lt"/>
              <a:buAutoNum type="arabicPeriod"/>
            </a:pPr>
            <a:r>
              <a:rPr lang="en-US" sz="1600" b="1" dirty="0"/>
              <a:t>Stressed &amp; </a:t>
            </a:r>
            <a:r>
              <a:rPr lang="en-US" sz="1600" b="1" dirty="0" smtClean="0"/>
              <a:t>Stretched</a:t>
            </a:r>
          </a:p>
          <a:p>
            <a:pPr marL="388937" indent="-342900">
              <a:lnSpc>
                <a:spcPct val="150000"/>
              </a:lnSpc>
              <a:buFont typeface="+mj-lt"/>
              <a:buAutoNum type="arabicPeriod"/>
            </a:pPr>
            <a:endParaRPr lang="en-US" sz="1600" b="1" dirty="0"/>
          </a:p>
          <a:p>
            <a:pPr marL="46037" indent="0">
              <a:lnSpc>
                <a:spcPct val="150000"/>
              </a:lnSpc>
              <a:buNone/>
            </a:pPr>
            <a:endParaRPr lang="en-US" sz="1600" b="1" dirty="0" smtClean="0"/>
          </a:p>
          <a:p>
            <a:pPr marL="46037" indent="0">
              <a:lnSpc>
                <a:spcPct val="150000"/>
              </a:lnSpc>
              <a:buNone/>
            </a:pPr>
            <a:endParaRPr lang="en-US" sz="1600" b="1" dirty="0"/>
          </a:p>
        </p:txBody>
      </p:sp>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16200000">
            <a:off x="6223427" y="3950925"/>
            <a:ext cx="1818565" cy="3277978"/>
          </a:xfrm>
          <a:prstGeom prst="rect">
            <a:avLst/>
          </a:prstGeom>
          <a:ln>
            <a:solidFill>
              <a:schemeClr val="accent1"/>
            </a:solidFill>
          </a:ln>
        </p:spPr>
      </p:pic>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442" r="2008"/>
          <a:stretch/>
        </p:blipFill>
        <p:spPr>
          <a:xfrm rot="16200000">
            <a:off x="2820008" y="2108049"/>
            <a:ext cx="2791139" cy="1822971"/>
          </a:xfrm>
          <a:prstGeom prst="rect">
            <a:avLst/>
          </a:prstGeom>
          <a:ln>
            <a:solidFill>
              <a:schemeClr val="accent1"/>
            </a:solidFill>
          </a:ln>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08482" y="878536"/>
            <a:ext cx="1636816" cy="2937090"/>
          </a:xfrm>
          <a:prstGeom prst="rect">
            <a:avLst/>
          </a:prstGeom>
          <a:ln>
            <a:solidFill>
              <a:schemeClr val="accent1"/>
            </a:solidFill>
          </a:ln>
        </p:spPr>
      </p:pic>
      <p:sp>
        <p:nvSpPr>
          <p:cNvPr id="23" name="Content Placeholder 13"/>
          <p:cNvSpPr>
            <a:spLocks noGrp="1"/>
          </p:cNvSpPr>
          <p:nvPr>
            <p:ph sz="quarter" idx="4"/>
          </p:nvPr>
        </p:nvSpPr>
        <p:spPr>
          <a:xfrm>
            <a:off x="2576587" y="1063625"/>
            <a:ext cx="3277979" cy="596544"/>
          </a:xfrm>
        </p:spPr>
        <p:txBody>
          <a:bodyPr>
            <a:normAutofit fontScale="92500"/>
          </a:bodyPr>
          <a:lstStyle/>
          <a:p>
            <a:pPr marL="46037" indent="0" algn="ctr">
              <a:lnSpc>
                <a:spcPct val="150000"/>
              </a:lnSpc>
              <a:buNone/>
            </a:pPr>
            <a:r>
              <a:rPr lang="en-US" sz="1200" b="1" dirty="0"/>
              <a:t>2) 460psi Burst Test, Expanded Stand Alone Neofit Liner</a:t>
            </a:r>
          </a:p>
        </p:txBody>
      </p:sp>
      <p:sp>
        <p:nvSpPr>
          <p:cNvPr id="24" name="Content Placeholder 13"/>
          <p:cNvSpPr>
            <a:spLocks noGrp="1"/>
          </p:cNvSpPr>
          <p:nvPr>
            <p:ph sz="quarter" idx="4"/>
          </p:nvPr>
        </p:nvSpPr>
        <p:spPr>
          <a:xfrm>
            <a:off x="5500037" y="4081885"/>
            <a:ext cx="3411728" cy="576075"/>
          </a:xfrm>
        </p:spPr>
        <p:txBody>
          <a:bodyPr>
            <a:noAutofit/>
          </a:bodyPr>
          <a:lstStyle/>
          <a:p>
            <a:pPr marL="46037" indent="0" algn="ctr">
              <a:lnSpc>
                <a:spcPct val="150000"/>
              </a:lnSpc>
              <a:buNone/>
            </a:pPr>
            <a:r>
              <a:rPr lang="en-US" sz="1100" b="1" dirty="0"/>
              <a:t>4) 105psi Burst Test, Expanded &amp; Stretched Stand Alone Neofit Liner Under Pressure</a:t>
            </a:r>
          </a:p>
        </p:txBody>
      </p:sp>
      <p:sp>
        <p:nvSpPr>
          <p:cNvPr id="31" name="Content Placeholder 13"/>
          <p:cNvSpPr>
            <a:spLocks noGrp="1"/>
          </p:cNvSpPr>
          <p:nvPr>
            <p:ph sz="quarter" idx="4"/>
          </p:nvPr>
        </p:nvSpPr>
        <p:spPr>
          <a:xfrm>
            <a:off x="5758936" y="271090"/>
            <a:ext cx="2893929" cy="558753"/>
          </a:xfrm>
        </p:spPr>
        <p:txBody>
          <a:bodyPr>
            <a:normAutofit fontScale="92500" lnSpcReduction="20000"/>
          </a:bodyPr>
          <a:lstStyle/>
          <a:p>
            <a:pPr marL="46037" indent="0" algn="ctr">
              <a:lnSpc>
                <a:spcPct val="150000"/>
              </a:lnSpc>
              <a:buNone/>
            </a:pPr>
            <a:r>
              <a:rPr lang="en-US" sz="1200" b="1" dirty="0"/>
              <a:t>3) Expanded Stand Alone Neofit Liner Stretched- Doubles Length</a:t>
            </a:r>
          </a:p>
        </p:txBody>
      </p:sp>
      <p:sp>
        <p:nvSpPr>
          <p:cNvPr id="13" name="Content Placeholder 13">
            <a:extLst>
              <a:ext uri="{FF2B5EF4-FFF2-40B4-BE49-F238E27FC236}">
                <a16:creationId xmlns="" xmlns:a16="http://schemas.microsoft.com/office/drawing/2014/main" id="{9EC5C944-FAD1-4342-84C3-137C0823451A}"/>
              </a:ext>
            </a:extLst>
          </p:cNvPr>
          <p:cNvSpPr txBox="1">
            <a:spLocks/>
          </p:cNvSpPr>
          <p:nvPr/>
        </p:nvSpPr>
        <p:spPr>
          <a:xfrm>
            <a:off x="1805" y="4244473"/>
            <a:ext cx="3124359" cy="596544"/>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4450" indent="0" algn="ctr">
              <a:lnSpc>
                <a:spcPct val="150000"/>
              </a:lnSpc>
              <a:buFont typeface="Georgia" pitchFamily="18" charset="0"/>
              <a:buNone/>
            </a:pPr>
            <a:r>
              <a:rPr lang="en-US" sz="1100" b="1" dirty="0" smtClean="0"/>
              <a:t>1) </a:t>
            </a:r>
            <a:r>
              <a:rPr lang="en-US" sz="1100" b="1" dirty="0"/>
              <a:t>150psi Leak Test Neofit Liner</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456" y="4619555"/>
            <a:ext cx="3275824" cy="1830607"/>
          </a:xfrm>
          <a:prstGeom prst="rect">
            <a:avLst/>
          </a:prstGeom>
          <a:ln>
            <a:solidFill>
              <a:schemeClr val="accent1"/>
            </a:solidFill>
          </a:ln>
        </p:spPr>
      </p:pic>
      <p:sp>
        <p:nvSpPr>
          <p:cNvPr id="4" name="Slide Number Placeholder 3"/>
          <p:cNvSpPr>
            <a:spLocks noGrp="1"/>
          </p:cNvSpPr>
          <p:nvPr>
            <p:ph type="sldNum" sz="quarter" idx="12"/>
          </p:nvPr>
        </p:nvSpPr>
        <p:spPr>
          <a:xfrm>
            <a:off x="3765495" y="6520325"/>
            <a:ext cx="1828800" cy="365125"/>
          </a:xfrm>
        </p:spPr>
        <p:txBody>
          <a:bodyPr/>
          <a:lstStyle/>
          <a:p>
            <a:fld id="{A09380D0-DBF4-445D-B933-FF0CF90DC860}" type="slidenum">
              <a:rPr lang="en-US" smtClean="0">
                <a:solidFill>
                  <a:schemeClr val="bg2"/>
                </a:solidFill>
              </a:rPr>
              <a:t>7</a:t>
            </a:fld>
            <a:endParaRPr lang="en-US" dirty="0">
              <a:solidFill>
                <a:schemeClr val="bg2"/>
              </a:solidFill>
            </a:endParaRPr>
          </a:p>
        </p:txBody>
      </p:sp>
    </p:spTree>
    <p:extLst>
      <p:ext uri="{BB962C8B-B14F-4D97-AF65-F5344CB8AC3E}">
        <p14:creationId xmlns:p14="http://schemas.microsoft.com/office/powerpoint/2010/main" val="3589766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5855" y="241385"/>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What is Neofit?</a:t>
            </a:r>
            <a:endParaRPr lang="en-US" sz="1050" dirty="0">
              <a:solidFill>
                <a:schemeClr val="accent4">
                  <a:lumMod val="50000"/>
                </a:schemeClr>
              </a:solidFill>
            </a:endParaRPr>
          </a:p>
        </p:txBody>
      </p:sp>
      <p:sp>
        <p:nvSpPr>
          <p:cNvPr id="8" name="Content Placeholder 4"/>
          <p:cNvSpPr>
            <a:spLocks noGrp="1"/>
          </p:cNvSpPr>
          <p:nvPr>
            <p:ph sz="quarter" idx="13"/>
          </p:nvPr>
        </p:nvSpPr>
        <p:spPr>
          <a:xfrm>
            <a:off x="385855" y="533773"/>
            <a:ext cx="8449100" cy="6044438"/>
          </a:xfrm>
        </p:spPr>
        <p:txBody>
          <a:bodyPr>
            <a:normAutofit/>
          </a:bodyPr>
          <a:lstStyle/>
          <a:p>
            <a:pPr marL="45720" indent="0" algn="ct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a:t>
            </a:r>
          </a:p>
          <a:p>
            <a:r>
              <a:rPr lang="en-US" sz="1800" dirty="0"/>
              <a:t>Chemistry - Virgin PET Only- </a:t>
            </a:r>
            <a:r>
              <a:rPr lang="en-US" sz="1600" dirty="0"/>
              <a:t>4X Stronger than the common water bottle</a:t>
            </a:r>
            <a:br>
              <a:rPr lang="en-US" sz="1600" dirty="0"/>
            </a:br>
            <a:r>
              <a:rPr lang="en-US" sz="1600" dirty="0"/>
              <a:t>and has no recycled material in it and is NSF-61 approved.</a:t>
            </a:r>
          </a:p>
          <a:p>
            <a:r>
              <a:rPr lang="en-US" sz="1600" dirty="0"/>
              <a:t>Recycled PET has been used for soda and water bottles since the early 1980s </a:t>
            </a:r>
            <a:br>
              <a:rPr lang="en-US" sz="1600" dirty="0"/>
            </a:br>
            <a:r>
              <a:rPr lang="en-US" sz="1600" dirty="0"/>
              <a:t>with no reports of any short term or long term health issues to humans.</a:t>
            </a:r>
          </a:p>
          <a:p>
            <a:r>
              <a:rPr lang="en-US" sz="1600" dirty="0"/>
              <a:t>Long-term effectiveness of Neofit</a:t>
            </a:r>
          </a:p>
          <a:p>
            <a:pPr lvl="1"/>
            <a:r>
              <a:rPr lang="en-US" sz="1600" dirty="0"/>
              <a:t>Neofit’s design life is the exact same as new plastic pipe under ISO standards</a:t>
            </a:r>
          </a:p>
          <a:p>
            <a:r>
              <a:rPr lang="en-US" sz="1800" dirty="0"/>
              <a:t>TOCS, VOCS &amp; NSF 61</a:t>
            </a:r>
          </a:p>
          <a:p>
            <a:pPr lvl="1"/>
            <a:r>
              <a:rPr lang="en-US" sz="1600" dirty="0"/>
              <a:t>TOCS and VOCs are no issue for virgin PET, and the NSF certifications proves it</a:t>
            </a:r>
          </a:p>
          <a:p>
            <a:r>
              <a:rPr lang="en-US" sz="1800" dirty="0"/>
              <a:t>Chlorine-WRF/EPA Study 2016 </a:t>
            </a:r>
            <a:r>
              <a:rPr lang="en-US" sz="1400" dirty="0"/>
              <a:t>(see next slide)</a:t>
            </a:r>
          </a:p>
          <a:p>
            <a:pPr lvl="1"/>
            <a:r>
              <a:rPr lang="en-US" sz="1600" dirty="0"/>
              <a:t>Residual Free Chlorine &amp; Free Chlorine Demand – Decreased with each exposure. </a:t>
            </a:r>
          </a:p>
          <a:p>
            <a:pPr lvl="1"/>
            <a:r>
              <a:rPr lang="en-US" sz="1600" dirty="0"/>
              <a:t>Unlike coating technologies, there is minimal chlorine demand- Better than replacement!</a:t>
            </a:r>
          </a:p>
          <a:p>
            <a:pPr lvl="1"/>
            <a:r>
              <a:rPr lang="en-US" sz="1600" dirty="0"/>
              <a:t>“</a:t>
            </a:r>
            <a:r>
              <a:rPr lang="en-US" sz="1500" i="1" dirty="0"/>
              <a:t>The chlorine demand exerted by the PET liners in this study was much lower than that observed in the control pipe sections”</a:t>
            </a:r>
          </a:p>
          <a:p>
            <a:r>
              <a:rPr lang="en-US" sz="1800" dirty="0"/>
              <a:t>Plastic Leachates</a:t>
            </a:r>
          </a:p>
          <a:p>
            <a:pPr lvl="1"/>
            <a:r>
              <a:rPr lang="en-US" sz="1600" dirty="0"/>
              <a:t>Recycled PET vs Virgin PET -- No risk with Virgin PET</a:t>
            </a:r>
            <a:r>
              <a:rPr lang="en-US" sz="1600" dirty="0" smtClean="0"/>
              <a:t>!</a:t>
            </a:r>
          </a:p>
          <a:p>
            <a:r>
              <a:rPr lang="en-US" sz="2000" dirty="0"/>
              <a:t>PET in Medical </a:t>
            </a:r>
            <a:r>
              <a:rPr lang="en-US" sz="2000" dirty="0" smtClean="0"/>
              <a:t>Devices</a:t>
            </a:r>
            <a:endParaRPr lang="en-US" sz="2400" dirty="0"/>
          </a:p>
        </p:txBody>
      </p:sp>
      <p:sp>
        <p:nvSpPr>
          <p:cNvPr id="4" name="Slide Number Placeholder 3"/>
          <p:cNvSpPr>
            <a:spLocks noGrp="1"/>
          </p:cNvSpPr>
          <p:nvPr>
            <p:ph type="sldNum" sz="quarter" idx="12"/>
          </p:nvPr>
        </p:nvSpPr>
        <p:spPr/>
        <p:txBody>
          <a:bodyPr/>
          <a:lstStyle/>
          <a:p>
            <a:fld id="{A09380D0-DBF4-445D-B933-FF0CF90DC860}" type="slidenum">
              <a:rPr lang="en-US" smtClean="0"/>
              <a:t>8</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0045" y="395005"/>
            <a:ext cx="827334" cy="23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721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385855" y="587030"/>
            <a:ext cx="8449100" cy="5683940"/>
          </a:xfrm>
        </p:spPr>
        <p:txBody>
          <a:bodyPr>
            <a:normAutofit/>
          </a:bodyPr>
          <a:lstStyle/>
          <a:p>
            <a:pPr marL="45720" indent="0" algn="ctr">
              <a:buNone/>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 Lining</a:t>
            </a:r>
          </a:p>
          <a:p>
            <a:pPr marL="45720" indent="0" algn="ctr">
              <a:buNone/>
            </a:pPr>
            <a:endParaRPr lang="en-US" sz="2000" b="1" dirty="0"/>
          </a:p>
          <a:p>
            <a:pPr marL="2974975" indent="-182563"/>
            <a:r>
              <a:rPr lang="en-US" sz="1800" dirty="0"/>
              <a:t>For more technical information regarding the testing and results of Neofit liner, please refer to the Water Research Foundation’s “Evaluation of Lead Service Line Lining and Coating Technologies” pages 121 – 140</a:t>
            </a:r>
            <a:r>
              <a:rPr lang="en-US" sz="1800" dirty="0" smtClean="0"/>
              <a:t>.</a:t>
            </a:r>
          </a:p>
          <a:p>
            <a:pPr marL="2974975" indent="-182563"/>
            <a:endParaRPr lang="en-US" sz="1800" dirty="0"/>
          </a:p>
          <a:p>
            <a:pPr marL="2974975" indent="-182563"/>
            <a:endParaRPr lang="en-US" sz="1800" dirty="0" smtClean="0"/>
          </a:p>
          <a:p>
            <a:pPr marL="2974975" indent="-182563"/>
            <a:endParaRPr lang="en-US" sz="1800" dirty="0" smtClean="0"/>
          </a:p>
          <a:p>
            <a:pPr marL="2974975" indent="-182563"/>
            <a:endParaRPr lang="en-US" sz="1800" dirty="0"/>
          </a:p>
          <a:p>
            <a:pPr marL="287338" indent="-182563"/>
            <a:r>
              <a:rPr lang="en-US" sz="1800" dirty="0" smtClean="0"/>
              <a:t> For further information on flow capacity effects</a:t>
            </a:r>
            <a:br>
              <a:rPr lang="en-US" sz="1800" dirty="0" smtClean="0"/>
            </a:br>
            <a:r>
              <a:rPr lang="en-US" sz="1800" dirty="0" smtClean="0"/>
              <a:t> of Neofit+, full report available upon request. </a:t>
            </a:r>
          </a:p>
          <a:p>
            <a:pPr marL="287338" indent="-182563"/>
            <a:r>
              <a:rPr lang="en-US" sz="1800" dirty="0"/>
              <a:t>often capacity is increased at </a:t>
            </a:r>
            <a:r>
              <a:rPr lang="en-US" sz="1800" dirty="0" smtClean="0"/>
              <a:t>optimal expansion </a:t>
            </a:r>
            <a:br>
              <a:rPr lang="en-US" sz="1800" dirty="0" smtClean="0"/>
            </a:br>
            <a:r>
              <a:rPr lang="en-US" sz="1800" dirty="0" smtClean="0"/>
              <a:t>due </a:t>
            </a:r>
            <a:r>
              <a:rPr lang="en-US" sz="1800" dirty="0"/>
              <a:t>to the smoothness of bore. </a:t>
            </a:r>
          </a:p>
          <a:p>
            <a:pPr marL="287338" indent="-182563"/>
            <a:endParaRPr lang="en-US" sz="1800" dirty="0"/>
          </a:p>
          <a:p>
            <a:pPr marL="2974975" indent="-182563"/>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95" y="1009484"/>
            <a:ext cx="2189085" cy="2858969"/>
          </a:xfrm>
          <a:prstGeom prst="rect">
            <a:avLst/>
          </a:prstGeom>
          <a:ln>
            <a:solidFill>
              <a:schemeClr val="accent1"/>
            </a:solidFill>
          </a:ln>
        </p:spPr>
      </p:pic>
      <p:sp>
        <p:nvSpPr>
          <p:cNvPr id="4" name="Slide Number Placeholder 3"/>
          <p:cNvSpPr>
            <a:spLocks noGrp="1"/>
          </p:cNvSpPr>
          <p:nvPr>
            <p:ph type="sldNum" sz="quarter" idx="12"/>
          </p:nvPr>
        </p:nvSpPr>
        <p:spPr/>
        <p:txBody>
          <a:bodyPr/>
          <a:lstStyle/>
          <a:p>
            <a:fld id="{A09380D0-DBF4-445D-B933-FF0CF90DC860}" type="slidenum">
              <a:rPr lang="en-US" smtClean="0"/>
              <a:t>9</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390" y="3313784"/>
            <a:ext cx="2324740" cy="3128845"/>
          </a:xfrm>
          <a:prstGeom prst="rect">
            <a:avLst/>
          </a:prstGeom>
          <a:ln>
            <a:solidFill>
              <a:schemeClr val="accent1"/>
            </a:solidFill>
          </a:ln>
        </p:spPr>
      </p:pic>
    </p:spTree>
    <p:extLst>
      <p:ext uri="{BB962C8B-B14F-4D97-AF65-F5344CB8AC3E}">
        <p14:creationId xmlns:p14="http://schemas.microsoft.com/office/powerpoint/2010/main" val="1652629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lipstrea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6296</TotalTime>
  <Words>1857</Words>
  <Application>Microsoft Office PowerPoint</Application>
  <PresentationFormat>On-screen Show (4:3)</PresentationFormat>
  <Paragraphs>613</Paragraphs>
  <Slides>40</Slides>
  <Notes>20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Slipstream</vt:lpstr>
      <vt:lpstr>Neofit®+Plus Demonstration &amp; Presentation Potable Water Service Lining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Flow-Liner</dc:title>
  <dc:creator>Flow-Liner</dc:creator>
  <cp:lastModifiedBy>Amanda</cp:lastModifiedBy>
  <cp:revision>383</cp:revision>
  <cp:lastPrinted>2017-07-18T11:54:31Z</cp:lastPrinted>
  <dcterms:created xsi:type="dcterms:W3CDTF">2016-10-24T15:30:31Z</dcterms:created>
  <dcterms:modified xsi:type="dcterms:W3CDTF">2018-09-20T19:15:18Z</dcterms:modified>
</cp:coreProperties>
</file>